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tif" ContentType="image/ti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8"/>
  </p:notesMasterIdLst>
  <p:sldIdLst>
    <p:sldId id="342" r:id="rId2"/>
    <p:sldId id="257" r:id="rId3"/>
    <p:sldId id="262" r:id="rId4"/>
    <p:sldId id="259" r:id="rId5"/>
    <p:sldId id="261" r:id="rId6"/>
    <p:sldId id="260" r:id="rId7"/>
    <p:sldId id="349" r:id="rId8"/>
    <p:sldId id="268" r:id="rId9"/>
    <p:sldId id="269" r:id="rId10"/>
    <p:sldId id="314" r:id="rId11"/>
    <p:sldId id="308" r:id="rId12"/>
    <p:sldId id="315" r:id="rId13"/>
    <p:sldId id="318" r:id="rId14"/>
    <p:sldId id="319" r:id="rId15"/>
    <p:sldId id="287" r:id="rId16"/>
    <p:sldId id="264" r:id="rId17"/>
    <p:sldId id="344" r:id="rId18"/>
    <p:sldId id="280" r:id="rId19"/>
    <p:sldId id="316" r:id="rId20"/>
    <p:sldId id="282" r:id="rId21"/>
    <p:sldId id="284" r:id="rId22"/>
    <p:sldId id="317" r:id="rId23"/>
    <p:sldId id="285" r:id="rId24"/>
    <p:sldId id="286" r:id="rId25"/>
    <p:sldId id="290" r:id="rId26"/>
    <p:sldId id="322" r:id="rId27"/>
    <p:sldId id="323" r:id="rId28"/>
    <p:sldId id="324" r:id="rId29"/>
    <p:sldId id="325" r:id="rId30"/>
    <p:sldId id="326" r:id="rId31"/>
    <p:sldId id="327" r:id="rId32"/>
    <p:sldId id="328" r:id="rId33"/>
    <p:sldId id="272" r:id="rId34"/>
    <p:sldId id="329" r:id="rId35"/>
    <p:sldId id="350" r:id="rId36"/>
    <p:sldId id="274" r:id="rId37"/>
    <p:sldId id="275" r:id="rId38"/>
    <p:sldId id="311" r:id="rId39"/>
    <p:sldId id="336" r:id="rId40"/>
    <p:sldId id="276" r:id="rId41"/>
    <p:sldId id="291" r:id="rId42"/>
    <p:sldId id="331" r:id="rId43"/>
    <p:sldId id="330" r:id="rId44"/>
    <p:sldId id="334" r:id="rId45"/>
    <p:sldId id="345" r:id="rId46"/>
    <p:sldId id="312" r:id="rId47"/>
    <p:sldId id="292" r:id="rId48"/>
    <p:sldId id="335" r:id="rId49"/>
    <p:sldId id="348" r:id="rId50"/>
    <p:sldId id="339" r:id="rId51"/>
    <p:sldId id="338" r:id="rId52"/>
    <p:sldId id="351" r:id="rId53"/>
    <p:sldId id="340" r:id="rId54"/>
    <p:sldId id="313" r:id="rId55"/>
    <p:sldId id="341" r:id="rId56"/>
    <p:sldId id="343" r:id="rId57"/>
  </p:sldIdLst>
  <p:sldSz cx="12192000" cy="6858000"/>
  <p:notesSz cx="6858000" cy="9144000"/>
  <p:embeddedFontLst>
    <p:embeddedFont>
      <p:font typeface="Abadi" panose="020B0604020104020204" pitchFamily="34" charset="0"/>
      <p:regular r:id="rId59"/>
    </p:embeddedFont>
    <p:embeddedFont>
      <p:font typeface="Algerian" panose="04020705040A02060702" pitchFamily="82" charset="0"/>
      <p:regular r:id="rId60"/>
    </p:embeddedFont>
    <p:embeddedFont>
      <p:font typeface="Bradley Hand ITC" panose="03070402050302030203" pitchFamily="66" charset="0"/>
      <p:regular r:id="rId61"/>
    </p:embeddedFont>
    <p:embeddedFont>
      <p:font typeface="Calibri" panose="020F0502020204030204" pitchFamily="34" charset="0"/>
      <p:regular r:id="rId62"/>
      <p:bold r:id="rId63"/>
      <p:italic r:id="rId64"/>
      <p:boldItalic r:id="rId65"/>
    </p:embeddedFont>
    <p:embeddedFont>
      <p:font typeface="Chiller" panose="04020404031007020602" pitchFamily="82" charset="0"/>
      <p:regular r:id="rId66"/>
    </p:embeddedFont>
    <p:embeddedFont>
      <p:font typeface="Consolas" panose="020B0609020204030204" pitchFamily="49" charset="0"/>
      <p:regular r:id="rId67"/>
      <p:bold r:id="rId68"/>
      <p:italic r:id="rId69"/>
      <p:boldItalic r:id="rId70"/>
    </p:embeddedFont>
    <p:embeddedFont>
      <p:font typeface="Helvetica" panose="020B0604020202020204" pitchFamily="34" charset="0"/>
      <p:regular r:id="rId71"/>
      <p:bold r:id="rId72"/>
      <p:italic r:id="rId73"/>
      <p:boldItalic r:id="rId74"/>
    </p:embeddedFont>
    <p:embeddedFont>
      <p:font typeface="Verdana" panose="020B0604030504040204" pitchFamily="34" charset="0"/>
      <p:regular r:id="rId75"/>
      <p:bold r:id="rId76"/>
      <p:italic r:id="rId77"/>
      <p:boldItalic r:id="rId7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22" autoAdjust="0"/>
    <p:restoredTop sz="60279" autoAdjust="0"/>
  </p:normalViewPr>
  <p:slideViewPr>
    <p:cSldViewPr snapToGrid="0">
      <p:cViewPr varScale="1">
        <p:scale>
          <a:sx n="69" d="100"/>
          <a:sy n="69" d="100"/>
        </p:scale>
        <p:origin x="1200" y="96"/>
      </p:cViewPr>
      <p:guideLst/>
    </p:cSldViewPr>
  </p:slideViewPr>
  <p:notesTextViewPr>
    <p:cViewPr>
      <p:scale>
        <a:sx n="3" d="2"/>
        <a:sy n="3" d="2"/>
      </p:scale>
      <p:origin x="0" y="0"/>
    </p:cViewPr>
  </p:notesTextViewPr>
  <p:sorterViewPr>
    <p:cViewPr>
      <p:scale>
        <a:sx n="80" d="100"/>
        <a:sy n="80" d="100"/>
      </p:scale>
      <p:origin x="0" y="-679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5.fntdata"/><Relationship Id="rId68" Type="http://schemas.openxmlformats.org/officeDocument/2006/relationships/font" Target="fonts/font10.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notesMaster" Target="notesMasters/notesMaster1.xml"/><Relationship Id="rId74" Type="http://schemas.openxmlformats.org/officeDocument/2006/relationships/font" Target="fonts/font16.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3.fntdata"/><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4.fntdata"/><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font" Target="fonts/font17.fntdata"/><Relationship Id="rId83"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font" Target="fonts/font20.fnt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font" Target="fonts/font1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8.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2913B28E-C0EB-4613-A2AF-9269D383FC52}"/>
    <pc:docChg chg="custSel modSld delMainMaster">
      <pc:chgData name="Mitchell Wand" userId="de9b44c55c049659" providerId="LiveId" clId="{2913B28E-C0EB-4613-A2AF-9269D383FC52}" dt="2023-11-06T03:37:00.902" v="11" actId="700"/>
      <pc:docMkLst>
        <pc:docMk/>
      </pc:docMkLst>
      <pc:sldChg chg="modSp mod chgLayout">
        <pc:chgData name="Mitchell Wand" userId="de9b44c55c049659" providerId="LiveId" clId="{2913B28E-C0EB-4613-A2AF-9269D383FC52}" dt="2023-11-06T03:37:00.902" v="11" actId="700"/>
        <pc:sldMkLst>
          <pc:docMk/>
          <pc:sldMk cId="4052030747" sldId="328"/>
        </pc:sldMkLst>
        <pc:spChg chg="mod ord">
          <ac:chgData name="Mitchell Wand" userId="de9b44c55c049659" providerId="LiveId" clId="{2913B28E-C0EB-4613-A2AF-9269D383FC52}" dt="2023-11-06T03:37:00.902" v="11" actId="700"/>
          <ac:spMkLst>
            <pc:docMk/>
            <pc:sldMk cId="4052030747" sldId="328"/>
            <ac:spMk id="2" creationId="{1872C8CD-23B7-5412-516C-4B524F773B0A}"/>
          </ac:spMkLst>
        </pc:spChg>
        <pc:spChg chg="mod ord">
          <ac:chgData name="Mitchell Wand" userId="de9b44c55c049659" providerId="LiveId" clId="{2913B28E-C0EB-4613-A2AF-9269D383FC52}" dt="2023-11-06T03:37:00.902" v="11" actId="700"/>
          <ac:spMkLst>
            <pc:docMk/>
            <pc:sldMk cId="4052030747" sldId="328"/>
            <ac:spMk id="3" creationId="{764C95E4-FBC6-62BB-036A-779145EF56EA}"/>
          </ac:spMkLst>
        </pc:spChg>
        <pc:spChg chg="mod ord">
          <ac:chgData name="Mitchell Wand" userId="de9b44c55c049659" providerId="LiveId" clId="{2913B28E-C0EB-4613-A2AF-9269D383FC52}" dt="2023-11-06T03:37:00.902" v="11" actId="700"/>
          <ac:spMkLst>
            <pc:docMk/>
            <pc:sldMk cId="4052030747" sldId="328"/>
            <ac:spMk id="4" creationId="{27CA173F-4D30-BA7B-DFA6-2DFB88D2AE55}"/>
          </ac:spMkLst>
        </pc:spChg>
      </pc:sldChg>
      <pc:sldChg chg="modSp mod">
        <pc:chgData name="Mitchell Wand" userId="de9b44c55c049659" providerId="LiveId" clId="{2913B28E-C0EB-4613-A2AF-9269D383FC52}" dt="2023-11-06T03:35:04.094" v="1" actId="20577"/>
        <pc:sldMkLst>
          <pc:docMk/>
          <pc:sldMk cId="860465039" sldId="343"/>
        </pc:sldMkLst>
        <pc:spChg chg="mod">
          <ac:chgData name="Mitchell Wand" userId="de9b44c55c049659" providerId="LiveId" clId="{2913B28E-C0EB-4613-A2AF-9269D383FC52}" dt="2023-11-06T03:35:04.094" v="1" actId="20577"/>
          <ac:spMkLst>
            <pc:docMk/>
            <pc:sldMk cId="860465039" sldId="343"/>
            <ac:spMk id="131" creationId="{00000000-0000-0000-0000-000000000000}"/>
          </ac:spMkLst>
        </pc:spChg>
      </pc:sldChg>
      <pc:sldChg chg="addSp delSp modSp mod modClrScheme chgLayout">
        <pc:chgData name="Mitchell Wand" userId="de9b44c55c049659" providerId="LiveId" clId="{2913B28E-C0EB-4613-A2AF-9269D383FC52}" dt="2023-11-06T03:36:30.622" v="9" actId="700"/>
        <pc:sldMkLst>
          <pc:docMk/>
          <pc:sldMk cId="0" sldId="350"/>
        </pc:sldMkLst>
        <pc:spChg chg="add del mod ord">
          <ac:chgData name="Mitchell Wand" userId="de9b44c55c049659" providerId="LiveId" clId="{2913B28E-C0EB-4613-A2AF-9269D383FC52}" dt="2023-11-06T03:36:30.622" v="9" actId="700"/>
          <ac:spMkLst>
            <pc:docMk/>
            <pc:sldMk cId="0" sldId="350"/>
            <ac:spMk id="2" creationId="{19A32556-6749-A6B1-5705-DD32963EE3C6}"/>
          </ac:spMkLst>
        </pc:spChg>
        <pc:spChg chg="add del mod ord">
          <ac:chgData name="Mitchell Wand" userId="de9b44c55c049659" providerId="LiveId" clId="{2913B28E-C0EB-4613-A2AF-9269D383FC52}" dt="2023-11-06T03:36:12.689" v="8" actId="478"/>
          <ac:spMkLst>
            <pc:docMk/>
            <pc:sldMk cId="0" sldId="350"/>
            <ac:spMk id="3" creationId="{C7EF0CC8-6223-6AB5-3398-9A4DC9AD0E9D}"/>
          </ac:spMkLst>
        </pc:spChg>
        <pc:spChg chg="mod ord">
          <ac:chgData name="Mitchell Wand" userId="de9b44c55c049659" providerId="LiveId" clId="{2913B28E-C0EB-4613-A2AF-9269D383FC52}" dt="2023-11-06T03:36:30.622" v="9" actId="700"/>
          <ac:spMkLst>
            <pc:docMk/>
            <pc:sldMk cId="0" sldId="350"/>
            <ac:spMk id="309" creationId="{00000000-0000-0000-0000-000000000000}"/>
          </ac:spMkLst>
        </pc:spChg>
        <pc:spChg chg="del">
          <ac:chgData name="Mitchell Wand" userId="de9b44c55c049659" providerId="LiveId" clId="{2913B28E-C0EB-4613-A2AF-9269D383FC52}" dt="2023-11-06T03:36:07.960" v="6" actId="700"/>
          <ac:spMkLst>
            <pc:docMk/>
            <pc:sldMk cId="0" sldId="350"/>
            <ac:spMk id="310" creationId="{00000000-0000-0000-0000-000000000000}"/>
          </ac:spMkLst>
        </pc:spChg>
      </pc:sldChg>
      <pc:sldMasterChg chg="del delSldLayout">
        <pc:chgData name="Mitchell Wand" userId="de9b44c55c049659" providerId="LiveId" clId="{2913B28E-C0EB-4613-A2AF-9269D383FC52}" dt="2023-11-06T03:36:30.622" v="9" actId="700"/>
        <pc:sldMasterMkLst>
          <pc:docMk/>
          <pc:sldMasterMk cId="3923687486" sldId="2147483666"/>
        </pc:sldMasterMkLst>
        <pc:sldLayoutChg chg="del">
          <pc:chgData name="Mitchell Wand" userId="de9b44c55c049659" providerId="LiveId" clId="{2913B28E-C0EB-4613-A2AF-9269D383FC52}" dt="2023-11-06T03:36:30.622" v="9" actId="700"/>
          <pc:sldLayoutMkLst>
            <pc:docMk/>
            <pc:sldMasterMk cId="3923687486" sldId="2147483666"/>
            <pc:sldLayoutMk cId="4236478021" sldId="2147483667"/>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647919494" sldId="2147483668"/>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450630115" sldId="2147483669"/>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98606546" sldId="2147483670"/>
          </pc:sldLayoutMkLst>
        </pc:sldLayoutChg>
        <pc:sldLayoutChg chg="del">
          <pc:chgData name="Mitchell Wand" userId="de9b44c55c049659" providerId="LiveId" clId="{2913B28E-C0EB-4613-A2AF-9269D383FC52}" dt="2023-11-06T03:36:30.622" v="9" actId="700"/>
          <pc:sldLayoutMkLst>
            <pc:docMk/>
            <pc:sldMasterMk cId="3923687486" sldId="2147483666"/>
            <pc:sldLayoutMk cId="1860498389" sldId="2147483671"/>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341357696" sldId="2147483672"/>
          </pc:sldLayoutMkLst>
        </pc:sldLayoutChg>
        <pc:sldLayoutChg chg="del">
          <pc:chgData name="Mitchell Wand" userId="de9b44c55c049659" providerId="LiveId" clId="{2913B28E-C0EB-4613-A2AF-9269D383FC52}" dt="2023-11-06T03:36:30.622" v="9" actId="700"/>
          <pc:sldLayoutMkLst>
            <pc:docMk/>
            <pc:sldMasterMk cId="3923687486" sldId="2147483666"/>
            <pc:sldLayoutMk cId="1896119126" sldId="2147483673"/>
          </pc:sldLayoutMkLst>
        </pc:sldLayoutChg>
        <pc:sldLayoutChg chg="del">
          <pc:chgData name="Mitchell Wand" userId="de9b44c55c049659" providerId="LiveId" clId="{2913B28E-C0EB-4613-A2AF-9269D383FC52}" dt="2023-11-06T03:36:30.622" v="9" actId="700"/>
          <pc:sldLayoutMkLst>
            <pc:docMk/>
            <pc:sldMasterMk cId="3923687486" sldId="2147483666"/>
            <pc:sldLayoutMk cId="964214544" sldId="2147483674"/>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275726452" sldId="2147483675"/>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452557607" sldId="2147483676"/>
          </pc:sldLayoutMkLst>
        </pc:sldLayoutChg>
        <pc:sldLayoutChg chg="del">
          <pc:chgData name="Mitchell Wand" userId="de9b44c55c049659" providerId="LiveId" clId="{2913B28E-C0EB-4613-A2AF-9269D383FC52}" dt="2023-11-06T03:36:30.622" v="9" actId="700"/>
          <pc:sldLayoutMkLst>
            <pc:docMk/>
            <pc:sldMasterMk cId="3923687486" sldId="2147483666"/>
            <pc:sldLayoutMk cId="3905638867" sldId="2147483677"/>
          </pc:sldLayoutMkLst>
        </pc:sldLayoutChg>
        <pc:sldLayoutChg chg="del">
          <pc:chgData name="Mitchell Wand" userId="de9b44c55c049659" providerId="LiveId" clId="{2913B28E-C0EB-4613-A2AF-9269D383FC52}" dt="2023-11-06T03:36:30.622" v="9" actId="700"/>
          <pc:sldLayoutMkLst>
            <pc:docMk/>
            <pc:sldMasterMk cId="3923687486" sldId="2147483666"/>
            <pc:sldLayoutMk cId="258273042" sldId="2147483678"/>
          </pc:sldLayoutMkLst>
        </pc:sldLayoutChg>
      </pc:sldMasterChg>
    </pc:docChg>
  </pc:docChgLst>
  <pc:docChgLst>
    <pc:chgData name="Mitchell Wand" userId="de9b44c55c049659" providerId="LiveId" clId="{16F00C48-6B6C-454A-AB0A-4448491B1589}"/>
    <pc:docChg chg="undo custSel modSld">
      <pc:chgData name="Mitchell Wand" userId="de9b44c55c049659" providerId="LiveId" clId="{16F00C48-6B6C-454A-AB0A-4448491B1589}" dt="2023-10-31T21:23:43.878" v="63" actId="13926"/>
      <pc:docMkLst>
        <pc:docMk/>
      </pc:docMkLst>
      <pc:sldChg chg="modSp mod">
        <pc:chgData name="Mitchell Wand" userId="de9b44c55c049659" providerId="LiveId" clId="{16F00C48-6B6C-454A-AB0A-4448491B1589}" dt="2023-10-31T21:18:06.159" v="32" actId="20577"/>
        <pc:sldMkLst>
          <pc:docMk/>
          <pc:sldMk cId="0" sldId="257"/>
        </pc:sldMkLst>
        <pc:spChg chg="mod">
          <ac:chgData name="Mitchell Wand" userId="de9b44c55c049659" providerId="LiveId" clId="{16F00C48-6B6C-454A-AB0A-4448491B1589}" dt="2023-10-31T21:18:06.159" v="32" actId="20577"/>
          <ac:spMkLst>
            <pc:docMk/>
            <pc:sldMk cId="0" sldId="257"/>
            <ac:spMk id="131" creationId="{00000000-0000-0000-0000-000000000000}"/>
          </ac:spMkLst>
        </pc:spChg>
      </pc:sldChg>
      <pc:sldChg chg="modSp mod">
        <pc:chgData name="Mitchell Wand" userId="de9b44c55c049659" providerId="LiveId" clId="{16F00C48-6B6C-454A-AB0A-4448491B1589}" dt="2023-10-31T21:17:56.790" v="31" actId="20577"/>
        <pc:sldMkLst>
          <pc:docMk/>
          <pc:sldMk cId="40835375" sldId="287"/>
        </pc:sldMkLst>
        <pc:spChg chg="mod">
          <ac:chgData name="Mitchell Wand" userId="de9b44c55c049659" providerId="LiveId" clId="{16F00C48-6B6C-454A-AB0A-4448491B1589}" dt="2023-10-31T21:17:56.790" v="31" actId="20577"/>
          <ac:spMkLst>
            <pc:docMk/>
            <pc:sldMk cId="40835375" sldId="287"/>
            <ac:spMk id="4" creationId="{DFC2F76F-2860-2B4C-9F8B-7BB2DB7CF941}"/>
          </ac:spMkLst>
        </pc:spChg>
      </pc:sldChg>
      <pc:sldChg chg="modSp mod">
        <pc:chgData name="Mitchell Wand" userId="de9b44c55c049659" providerId="LiveId" clId="{16F00C48-6B6C-454A-AB0A-4448491B1589}" dt="2023-10-31T21:16:46.178" v="11" actId="122"/>
        <pc:sldMkLst>
          <pc:docMk/>
          <pc:sldMk cId="1313669991" sldId="291"/>
        </pc:sldMkLst>
        <pc:spChg chg="mod">
          <ac:chgData name="Mitchell Wand" userId="de9b44c55c049659" providerId="LiveId" clId="{16F00C48-6B6C-454A-AB0A-4448491B1589}" dt="2023-10-31T21:15:58.634" v="4" actId="122"/>
          <ac:spMkLst>
            <pc:docMk/>
            <pc:sldMk cId="1313669991" sldId="291"/>
            <ac:spMk id="7" creationId="{D1E1B8A0-3925-C448-8330-AC7A6EAEE4D0}"/>
          </ac:spMkLst>
        </pc:spChg>
        <pc:spChg chg="mod">
          <ac:chgData name="Mitchell Wand" userId="de9b44c55c049659" providerId="LiveId" clId="{16F00C48-6B6C-454A-AB0A-4448491B1589}" dt="2023-10-31T21:15:46.501" v="2" actId="113"/>
          <ac:spMkLst>
            <pc:docMk/>
            <pc:sldMk cId="1313669991" sldId="291"/>
            <ac:spMk id="9" creationId="{477771BA-0037-A54A-B32B-8D506F4C4D90}"/>
          </ac:spMkLst>
        </pc:spChg>
        <pc:spChg chg="mod">
          <ac:chgData name="Mitchell Wand" userId="de9b44c55c049659" providerId="LiveId" clId="{16F00C48-6B6C-454A-AB0A-4448491B1589}" dt="2023-10-31T21:16:19.190" v="6" actId="122"/>
          <ac:spMkLst>
            <pc:docMk/>
            <pc:sldMk cId="1313669991" sldId="291"/>
            <ac:spMk id="10" creationId="{5B4211AD-CD04-C24E-8406-ED7FA2E66A83}"/>
          </ac:spMkLst>
        </pc:spChg>
        <pc:spChg chg="mod">
          <ac:chgData name="Mitchell Wand" userId="de9b44c55c049659" providerId="LiveId" clId="{16F00C48-6B6C-454A-AB0A-4448491B1589}" dt="2023-10-31T21:16:46.178" v="11" actId="122"/>
          <ac:spMkLst>
            <pc:docMk/>
            <pc:sldMk cId="1313669991" sldId="291"/>
            <ac:spMk id="11" creationId="{6424DA7B-2403-B346-892B-0E7281781E3D}"/>
          </ac:spMkLst>
        </pc:spChg>
        <pc:spChg chg="mod">
          <ac:chgData name="Mitchell Wand" userId="de9b44c55c049659" providerId="LiveId" clId="{16F00C48-6B6C-454A-AB0A-4448491B1589}" dt="2023-10-31T21:16:38.306" v="9" actId="122"/>
          <ac:spMkLst>
            <pc:docMk/>
            <pc:sldMk cId="1313669991" sldId="291"/>
            <ac:spMk id="14" creationId="{9C85A987-13DA-4644-955F-64725AF0DDF4}"/>
          </ac:spMkLst>
        </pc:spChg>
      </pc:sldChg>
      <pc:sldChg chg="modSp mod">
        <pc:chgData name="Mitchell Wand" userId="de9b44c55c049659" providerId="LiveId" clId="{16F00C48-6B6C-454A-AB0A-4448491B1589}" dt="2023-10-31T21:23:43.878" v="63" actId="13926"/>
        <pc:sldMkLst>
          <pc:docMk/>
          <pc:sldMk cId="0" sldId="316"/>
        </pc:sldMkLst>
        <pc:spChg chg="mod">
          <ac:chgData name="Mitchell Wand" userId="de9b44c55c049659" providerId="LiveId" clId="{16F00C48-6B6C-454A-AB0A-4448491B1589}" dt="2023-10-31T21:19:33.357" v="35" actId="2711"/>
          <ac:spMkLst>
            <pc:docMk/>
            <pc:sldMk cId="0" sldId="316"/>
            <ac:spMk id="137" creationId="{00000000-0000-0000-0000-000000000000}"/>
          </ac:spMkLst>
        </pc:spChg>
        <pc:spChg chg="mod ord">
          <ac:chgData name="Mitchell Wand" userId="de9b44c55c049659" providerId="LiveId" clId="{16F00C48-6B6C-454A-AB0A-4448491B1589}" dt="2023-10-31T21:23:43.878" v="63" actId="13926"/>
          <ac:spMkLst>
            <pc:docMk/>
            <pc:sldMk cId="0" sldId="316"/>
            <ac:spMk id="139" creationId="{00000000-0000-0000-0000-000000000000}"/>
          </ac:spMkLst>
        </pc:spChg>
        <pc:graphicFrameChg chg="modGraphic">
          <ac:chgData name="Mitchell Wand" userId="de9b44c55c049659" providerId="LiveId" clId="{16F00C48-6B6C-454A-AB0A-4448491B1589}" dt="2023-10-31T21:20:05.549" v="37" actId="2711"/>
          <ac:graphicFrameMkLst>
            <pc:docMk/>
            <pc:sldMk cId="0" sldId="316"/>
            <ac:graphicFrameMk id="138" creationId="{00000000-0000-0000-0000-000000000000}"/>
          </ac:graphicFrameMkLst>
        </pc:graphicFrameChg>
      </pc:sldChg>
      <pc:sldChg chg="modSp">
        <pc:chgData name="Mitchell Wand" userId="de9b44c55c049659" providerId="LiveId" clId="{16F00C48-6B6C-454A-AB0A-4448491B1589}" dt="2023-10-31T21:12:00.135" v="0" actId="2711"/>
        <pc:sldMkLst>
          <pc:docMk/>
          <pc:sldMk cId="3151719411" sldId="345"/>
        </pc:sldMkLst>
        <pc:spChg chg="mod">
          <ac:chgData name="Mitchell Wand" userId="de9b44c55c049659" providerId="LiveId" clId="{16F00C48-6B6C-454A-AB0A-4448491B1589}" dt="2023-10-31T21:12:00.135" v="0" actId="2711"/>
          <ac:spMkLst>
            <pc:docMk/>
            <pc:sldMk cId="3151719411" sldId="345"/>
            <ac:spMk id="8" creationId="{06BA9E79-D987-67E0-6597-5F502DAA0F3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11/5/2023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4040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where a threat model would be helpful.   Prof. Wand says: While I was preparing these slides, I received the following message from a TA:</a:t>
            </a:r>
          </a:p>
          <a:p>
            <a:r>
              <a:rPr lang="en-US" dirty="0"/>
              <a:t>&lt;show clip&gt;</a:t>
            </a:r>
          </a:p>
          <a:p>
            <a:r>
              <a:rPr lang="en-US" dirty="0"/>
              <a:t>Here is evidence of an attack (probably not malicious in this case, but still…)  </a:t>
            </a:r>
          </a:p>
          <a:p>
            <a:endParaRPr lang="en-US" dirty="0"/>
          </a:p>
          <a:p>
            <a:r>
              <a:rPr lang="en-US" dirty="0"/>
              <a:t>Let’s analyze this in terms of our threat model</a:t>
            </a:r>
          </a:p>
          <a:p>
            <a:r>
              <a:rPr lang="en-US" dirty="0"/>
              <a:t>-- What is the asset that has been compromised?</a:t>
            </a:r>
          </a:p>
          <a:p>
            <a:r>
              <a:rPr lang="en-US" dirty="0"/>
              <a:t>-- What security requirement has been violated (C? I? A?)</a:t>
            </a:r>
          </a:p>
          <a:p>
            <a:r>
              <a:rPr lang="en-US" dirty="0"/>
              <a:t>-- What is the threat?</a:t>
            </a:r>
          </a:p>
          <a:p>
            <a:r>
              <a:rPr lang="en-US" dirty="0"/>
              <a:t>-- Did we make a bad assumption about who we should trust?</a:t>
            </a:r>
          </a:p>
          <a:p>
            <a:endParaRPr lang="en-US" dirty="0"/>
          </a:p>
          <a:p>
            <a:r>
              <a:rPr lang="en-US" dirty="0"/>
              <a:t>[Discuss!]</a:t>
            </a:r>
          </a:p>
          <a:p>
            <a:endParaRPr lang="en-US" dirty="0"/>
          </a:p>
          <a:p>
            <a:r>
              <a:rPr lang="en-US" dirty="0"/>
              <a:t>As it turns out, Canvas keeps a history of all changes to student grades, so this issue was easily tracked down (whew!)</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4154923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Backups are best when they are automated, so you don’t forget.</a:t>
            </a:r>
          </a:p>
          <a:p>
            <a:endParaRPr lang="en-US" dirty="0"/>
          </a:p>
          <a:p>
            <a:r>
              <a:rPr lang="en-US" dirty="0"/>
              <a:t>They are also best when they are frequent, so your backup is always up to date or close to it.</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29841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Enough said!</a:t>
            </a: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3735825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Here are 4 general classes of vulnerabilities. For each vulnerability, we will look at possible exploits and possible mitigations.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An unfortunate recurring theme that we will see in these defenses is that there is no silver bullet. An extremely motivated attacker (say, a nation-state like the US, China, or Russia) can likely, with enough time and resources, break into anything. But, we will see what we can do to increase the cost of that attack.</a:t>
            </a:r>
          </a:p>
        </p:txBody>
      </p:sp>
    </p:spTree>
    <p:extLst>
      <p:ext uri="{BB962C8B-B14F-4D97-AF65-F5344CB8AC3E}">
        <p14:creationId xmlns:p14="http://schemas.microsoft.com/office/powerpoint/2010/main" val="3104512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n-ea"/>
                <a:cs typeface="+mn-cs"/>
                <a:sym typeface="Helvetica Neue"/>
              </a:rPr>
              <a:t>What if we put some sensitive code in the front end of our web app?  In general, there’s nothing to prevent the user from looking at the code or modifying it.  Here, the correct password is sitting in plaintext where the user can find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n-ea"/>
              <a:cs typeface="+mn-cs"/>
              <a:sym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mn-lt"/>
                <a:ea typeface="+mn-ea"/>
                <a:cs typeface="+mn-cs"/>
                <a:sym typeface="Helvetica Neue"/>
              </a:rPr>
              <a:t>That’s an extreme example, of course, but there are others:  the user might be able to extract keys and other secrets from the front-end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mn-lt"/>
              <a:ea typeface="+mn-ea"/>
              <a:cs typeface="+mn-cs"/>
              <a:sym typeface="Helvetica Neue"/>
            </a:endParaRPr>
          </a:p>
          <a:p>
            <a:r>
              <a:rPr lang="en-US" dirty="0"/>
              <a:t>The general fix to this is to move that sensitive code into our backend, which we should, hopefully, trust to faithfully execute the code.</a:t>
            </a:r>
          </a:p>
          <a:p>
            <a:endParaRPr lang="en-US" dirty="0"/>
          </a:p>
          <a:p>
            <a:r>
              <a:rPr lang="en-US" dirty="0"/>
              <a:t>Another example: if we have external services (like a database, or some other API, like one for accessing cloud resources), we might be tempted to distribute our database password (or key for third party API) with the application, so that it can directly connect to our database.</a:t>
            </a:r>
          </a:p>
          <a:p>
            <a:endParaRPr lang="en-US" dirty="0"/>
          </a:p>
          <a:p>
            <a:r>
              <a:rPr lang="en-US" dirty="0"/>
              <a:t>Our frontend might try to restrict what data the user can access, but because the user can also use these credentials to directly connect to our database, they will have the power to do whatever is permitted for those credentials.</a:t>
            </a:r>
          </a:p>
          <a:p>
            <a:endParaRPr lang="en-US" dirty="0"/>
          </a:p>
          <a:p>
            <a:endParaRPr lang="en-US" dirty="0"/>
          </a:p>
          <a:p>
            <a:r>
              <a:rPr lang="en-US" dirty="0"/>
              <a:t>(Professor Wand says:  yes, this animation is cheesy, but I had way too much fun doing it).</a:t>
            </a:r>
          </a:p>
        </p:txBody>
      </p:sp>
    </p:spTree>
    <p:extLst>
      <p:ext uri="{BB962C8B-B14F-4D97-AF65-F5344CB8AC3E}">
        <p14:creationId xmlns:p14="http://schemas.microsoft.com/office/powerpoint/2010/main" val="1663814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&lt;click&gt;</a:t>
            </a:r>
          </a:p>
          <a:p>
            <a:r>
              <a:rPr lang="en-US" dirty="0"/>
              <a:t>Answer: </a:t>
            </a:r>
            <a:r>
              <a:rPr lang="en-US" dirty="0" err="1"/>
              <a:t>Gradescope</a:t>
            </a:r>
            <a:r>
              <a:rPr lang="en-US" dirty="0"/>
              <a:t>!</a:t>
            </a:r>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2564407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next class of threat that we will consider is: untrusted user inputs. Imagine that we have solved our problem of “do we trust where the code runs” by running that code on our own server that we control. Surely, we still receive inputs from users, who we should not trust.</a:t>
            </a:r>
          </a:p>
          <a:p>
            <a:endParaRPr lang="en-US" dirty="0"/>
          </a:p>
          <a:p>
            <a:r>
              <a:rPr lang="en-US" dirty="0"/>
              <a:t>Here is a pop-culture reference from XKCD that makes fun of this class of threat</a:t>
            </a:r>
          </a:p>
        </p:txBody>
      </p:sp>
    </p:spTree>
    <p:extLst>
      <p:ext uri="{BB962C8B-B14F-4D97-AF65-F5344CB8AC3E}">
        <p14:creationId xmlns:p14="http://schemas.microsoft.com/office/powerpoint/2010/main" val="2632637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lang="en-US" dirty="0"/>
              <a:t>Here’s a real example.  By putting in a suitably crafted query into an innocuous-looking query, a user could select ALL accounts in the database.  This is one of the items in the OWASP list of most common vulnerabilities (the link is on the slide, and also in the resources links for this lecture). OWASP stands for the Oen Web Application Security Project.</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a concrete example of how this threat can be realized in a common web app, even one that doesn’t use a database.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Here’s some hand-built code for a transcript server like the one we used in the Async activity.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Let’s step through what this code does: it reads the ID from the </a:t>
            </a:r>
            <a:r>
              <a:rPr lang="en-US" dirty="0" err="1"/>
              <a:t>Url</a:t>
            </a:r>
            <a:r>
              <a:rPr lang="en-US" dirty="0"/>
              <a:t> parameter, then retrieves the relevant transcript. If no transcript is found, we return an error, and if not, we return the transcript.</a:t>
            </a:r>
          </a:p>
          <a:p>
            <a:endParaRPr lang="en-US" dirty="0"/>
          </a:p>
          <a:p>
            <a:r>
              <a:rPr lang="en-US" dirty="0"/>
              <a:t>Note that there is a user input (the student ID) that flows directly into the response. This is a vulnerability: a malicious user (like little Bobby Tables) could insert a carefully crafted input that, when accessed, shows content that we (the authors of the transcript server) did not intend.</a:t>
            </a:r>
          </a:p>
          <a:p>
            <a:endParaRPr lang="en-US" dirty="0"/>
          </a:p>
          <a:p>
            <a:r>
              <a:rPr lang="en-US" dirty="0"/>
              <a:t>Note also that generating this endpoint with a tool like </a:t>
            </a:r>
            <a:r>
              <a:rPr lang="en-US" dirty="0" err="1"/>
              <a:t>tsoa</a:t>
            </a:r>
            <a:r>
              <a:rPr lang="en-US" dirty="0"/>
              <a:t>, rather than writing it by hand, effectively prevents XSS attacks against it.  </a:t>
            </a:r>
          </a:p>
          <a:p>
            <a:endParaRPr lang="en-US" dirty="0"/>
          </a:p>
          <a:p>
            <a:r>
              <a:rPr lang="en-US" dirty="0"/>
              <a:t>But let’s see how the vulnerability works in this plausible hand-written code.</a:t>
            </a:r>
          </a:p>
          <a:p>
            <a:endParaRPr lang="en-US" dirty="0"/>
          </a:p>
        </p:txBody>
      </p:sp>
    </p:spTree>
    <p:extLst>
      <p:ext uri="{BB962C8B-B14F-4D97-AF65-F5344CB8AC3E}">
        <p14:creationId xmlns:p14="http://schemas.microsoft.com/office/powerpoint/2010/main" val="1979526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if the attacker sends a string like this? &lt;click&gt; They would have to do a lot of escaping with % signs to get all the funny characters, but a motivated attacker could do that pretty easily.</a:t>
            </a:r>
          </a:p>
          <a:p>
            <a:endParaRPr lang="en-US" dirty="0"/>
          </a:p>
        </p:txBody>
      </p:sp>
    </p:spTree>
    <p:extLst>
      <p:ext uri="{BB962C8B-B14F-4D97-AF65-F5344CB8AC3E}">
        <p14:creationId xmlns:p14="http://schemas.microsoft.com/office/powerpoint/2010/main" val="668364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a:p>
            <a:r>
              <a:rPr lang="en-US" dirty="0"/>
              <a:t>Part 2 is the largest portion of the lecture.</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4086117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&lt;Demo in MS Edge!&gt;</a:t>
            </a:r>
          </a:p>
          <a:p>
            <a:r>
              <a:rPr lang="en-US" dirty="0"/>
              <a:t>&lt;Then demo in Chrome&gt;</a:t>
            </a:r>
          </a:p>
          <a:p>
            <a:endParaRPr lang="en-US" dirty="0"/>
          </a:p>
          <a:p>
            <a:r>
              <a:rPr lang="en-US" dirty="0"/>
              <a:t>If you opened this link in MS Edge, it would show the alert on the left &lt;click&gt;, and then the message on the right.  &lt;click&gt; What happens if you click the link where it says “click here”? &lt;click&gt;</a:t>
            </a:r>
          </a:p>
          <a:p>
            <a:endParaRPr lang="en-US" dirty="0"/>
          </a:p>
          <a:p>
            <a:r>
              <a:rPr lang="en-US" dirty="0"/>
              <a:t>Luckily, this is not a vulnerability for us, because we use the TSOA library to generate our servers, and TSOA would not generate code like this.</a:t>
            </a:r>
          </a:p>
          <a:p>
            <a:endParaRPr lang="en-US" dirty="0"/>
          </a:p>
          <a:p>
            <a:r>
              <a:rPr lang="en-US" dirty="0"/>
              <a:t>Browsers have gotten much better about preventing cross-site scripting.   But they will never be perfect.</a:t>
            </a:r>
          </a:p>
          <a:p>
            <a:endParaRPr lang="en-US" dirty="0"/>
          </a:p>
          <a:p>
            <a:endParaRPr lang="en-US" dirty="0"/>
          </a:p>
          <a:p>
            <a:endParaRPr lang="en-US" dirty="0"/>
          </a:p>
          <a:p>
            <a:r>
              <a:rPr lang="en-US" dirty="0"/>
              <a:t>Realistic XSS attacks might use this JS code to steal users’ credentials from their browser tab, or to perform a social engineering attack like this one</a:t>
            </a:r>
          </a:p>
        </p:txBody>
      </p:sp>
    </p:spTree>
    <p:extLst>
      <p:ext uri="{BB962C8B-B14F-4D97-AF65-F5344CB8AC3E}">
        <p14:creationId xmlns:p14="http://schemas.microsoft.com/office/powerpoint/2010/main" val="21750118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the Equifax data breach in 2017 that has thus-far cost the firm over 1.4 billion dollars was caused by a vulnerability in their web app, which allowed untrusted user input to flow into a part of the application that would then execute that input as java code.</a:t>
            </a:r>
          </a:p>
        </p:txBody>
      </p:sp>
    </p:spTree>
    <p:extLst>
      <p:ext uri="{BB962C8B-B14F-4D97-AF65-F5344CB8AC3E}">
        <p14:creationId xmlns:p14="http://schemas.microsoft.com/office/powerpoint/2010/main" val="39648524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might think that we have learned a lesson and that we wouldn’t have this kind of vulnerability any more. The Log4J vulnerability in Fall of 2021 was successfully used to compromise many networks, and (click build) was also due to an issue where user-controlled inputs could be executed as code on a trusted component (the directory/LDAP server in this case)</a:t>
            </a:r>
          </a:p>
        </p:txBody>
      </p:sp>
    </p:spTree>
    <p:extLst>
      <p:ext uri="{BB962C8B-B14F-4D97-AF65-F5344CB8AC3E}">
        <p14:creationId xmlns:p14="http://schemas.microsoft.com/office/powerpoint/2010/main" val="13658167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Special characters like &lt;, &gt;, ‘, “ and ` are often involved in exploits involving untrusted inputs.   So filter them, and use tools to make sure that every data flow involving user input is filtered.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Query languages might have “safe” </a:t>
            </a:r>
            <a:r>
              <a:rPr lang="en-US" dirty="0" err="1"/>
              <a:t>apis</a:t>
            </a:r>
            <a:r>
              <a:rPr lang="en-US" dirty="0"/>
              <a:t> and “unsafe” APIs, where the “Safe” APIs automatically perform some sanitization, allowing you to add place-holders for arguments to a query that YOU define, where the user-controlled input can ONLY flow into a specific part of the query (preventing the attacker from constructing their own query)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use “unsafe” languages like C or C++.  In these languages you can write beyond a valid array index. Such buffer overflows are the primary way in which an attacker can execute arbitrary code on your app.  (There are whole conferences devoted to ways of preventing this.)</a:t>
            </a:r>
          </a:p>
          <a:p>
            <a:endParaRPr lang="en-US" dirty="0"/>
          </a:p>
          <a:p>
            <a:r>
              <a:rPr lang="en-US" dirty="0"/>
              <a:t>And of course don’t use ‘eval’ in JS.  Use a lint filter to check for this.</a:t>
            </a:r>
          </a:p>
        </p:txBody>
      </p:sp>
    </p:spTree>
    <p:extLst>
      <p:ext uri="{BB962C8B-B14F-4D97-AF65-F5344CB8AC3E}">
        <p14:creationId xmlns:p14="http://schemas.microsoft.com/office/powerpoint/2010/main" val="20646787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"Identification and </a:t>
            </a:r>
            <a:r>
              <a:rPr lang="en-US" dirty="0" err="1"/>
              <a:t>Authenticaton</a:t>
            </a:r>
            <a:r>
              <a:rPr lang="en-US" dirty="0"/>
              <a:t> Failures" is #7 on the 2021 OWASP Top 10 Web Application Security Risks.  (See the page for this module on the course web site for URL).</a:t>
            </a:r>
          </a:p>
          <a:p>
            <a:endParaRPr lang="en-US" dirty="0"/>
          </a:p>
          <a:p>
            <a:r>
              <a:rPr lang="en-US" dirty="0"/>
              <a:t>https://owasp.org/www-project-top-ten/</a:t>
            </a:r>
          </a:p>
        </p:txBody>
      </p:sp>
      <p:sp>
        <p:nvSpPr>
          <p:cNvPr id="4" name="Slide Number Placeholder 3"/>
          <p:cNvSpPr>
            <a:spLocks noGrp="1"/>
          </p:cNvSpPr>
          <p:nvPr>
            <p:ph type="sldNum" sz="quarter" idx="5"/>
          </p:nvPr>
        </p:nvSpPr>
        <p:spPr/>
        <p:txBody>
          <a:bodyPr/>
          <a:lstStyle/>
          <a:p>
            <a:fld id="{07937F07-1250-4CCE-B198-1B2887014F41}" type="slidenum">
              <a:rPr lang="en-US" smtClean="0"/>
              <a:t>26</a:t>
            </a:fld>
            <a:endParaRPr lang="en-US"/>
          </a:p>
        </p:txBody>
      </p:sp>
    </p:spTree>
    <p:extLst>
      <p:ext uri="{BB962C8B-B14F-4D97-AF65-F5344CB8AC3E}">
        <p14:creationId xmlns:p14="http://schemas.microsoft.com/office/powerpoint/2010/main" val="21224651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spend a few slides talking about public-key cryptography.</a:t>
            </a:r>
          </a:p>
        </p:txBody>
      </p:sp>
      <p:sp>
        <p:nvSpPr>
          <p:cNvPr id="4" name="Slide Number Placeholder 3"/>
          <p:cNvSpPr>
            <a:spLocks noGrp="1"/>
          </p:cNvSpPr>
          <p:nvPr>
            <p:ph type="sldNum" sz="quarter" idx="5"/>
          </p:nvPr>
        </p:nvSpPr>
        <p:spPr/>
        <p:txBody>
          <a:bodyPr/>
          <a:lstStyle/>
          <a:p>
            <a:fld id="{07937F07-1250-4CCE-B198-1B2887014F41}" type="slidenum">
              <a:rPr lang="en-US" smtClean="0"/>
              <a:t>28</a:t>
            </a:fld>
            <a:endParaRPr lang="en-US"/>
          </a:p>
        </p:txBody>
      </p:sp>
    </p:spTree>
    <p:extLst>
      <p:ext uri="{BB962C8B-B14F-4D97-AF65-F5344CB8AC3E}">
        <p14:creationId xmlns:p14="http://schemas.microsoft.com/office/powerpoint/2010/main" val="40262363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interested in the math, you could look it up-- there are lots of explanations on the web.</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30</a:t>
            </a:fld>
            <a:endParaRPr lang="en-US"/>
          </a:p>
        </p:txBody>
      </p:sp>
    </p:spTree>
    <p:extLst>
      <p:ext uri="{BB962C8B-B14F-4D97-AF65-F5344CB8AC3E}">
        <p14:creationId xmlns:p14="http://schemas.microsoft.com/office/powerpoint/2010/main" val="4762010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also establishes that the message wasn’t modified in transit, since to modify the message you’d have to decrypt it (easy, since the key is public) but then re-encrypt it (but only Avery can do that).  This corresponds to the “integrity” portion of CIA.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usual story about this stuff is to call the public thing the “public key” and the private thing the “private key”.  But actually they play very different roles, so it’s helpful to think of them as locks and keys.</a:t>
            </a:r>
          </a:p>
        </p:txBody>
      </p:sp>
      <p:sp>
        <p:nvSpPr>
          <p:cNvPr id="4" name="Slide Number Placeholder 3"/>
          <p:cNvSpPr>
            <a:spLocks noGrp="1"/>
          </p:cNvSpPr>
          <p:nvPr>
            <p:ph type="sldNum" sz="quarter" idx="5"/>
          </p:nvPr>
        </p:nvSpPr>
        <p:spPr/>
        <p:txBody>
          <a:bodyPr/>
          <a:lstStyle/>
          <a:p>
            <a:fld id="{07937F07-1250-4CCE-B198-1B2887014F41}" type="slidenum">
              <a:rPr lang="en-US" smtClean="0"/>
              <a:t>31</a:t>
            </a:fld>
            <a:endParaRPr lang="en-US"/>
          </a:p>
        </p:txBody>
      </p:sp>
    </p:spTree>
    <p:extLst>
      <p:ext uri="{BB962C8B-B14F-4D97-AF65-F5344CB8AC3E}">
        <p14:creationId xmlns:p14="http://schemas.microsoft.com/office/powerpoint/2010/main" val="32184228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you can combine these things in arbitrarily complicated ways– that’s what a crypto course is about.</a:t>
            </a:r>
          </a:p>
        </p:txBody>
      </p:sp>
      <p:sp>
        <p:nvSpPr>
          <p:cNvPr id="4" name="Slide Number Placeholder 3"/>
          <p:cNvSpPr>
            <a:spLocks noGrp="1"/>
          </p:cNvSpPr>
          <p:nvPr>
            <p:ph type="sldNum" sz="quarter" idx="5"/>
          </p:nvPr>
        </p:nvSpPr>
        <p:spPr/>
        <p:txBody>
          <a:bodyPr/>
          <a:lstStyle/>
          <a:p>
            <a:fld id="{07937F07-1250-4CCE-B198-1B2887014F41}" type="slidenum">
              <a:rPr lang="en-US" smtClean="0"/>
              <a:t>32</a:t>
            </a:fld>
            <a:endParaRPr lang="en-US"/>
          </a:p>
        </p:txBody>
      </p:sp>
    </p:spTree>
    <p:extLst>
      <p:ext uri="{BB962C8B-B14F-4D97-AF65-F5344CB8AC3E}">
        <p14:creationId xmlns:p14="http://schemas.microsoft.com/office/powerpoint/2010/main" val="23108967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222222"/>
                </a:solidFill>
                <a:effectLst/>
                <a:latin typeface="Abadi" panose="020B0604020104020204" pitchFamily="34" charset="0"/>
              </a:rPr>
              <a:t>Secure Sockets Layer (SSL) is a security protocol that provides privacy, authentication, and integrity to Internet communications. SSL eventually evolved into Transport Layer Security (TLS).  </a:t>
            </a:r>
          </a:p>
          <a:p>
            <a:endParaRPr lang="en-US" b="0" i="0" dirty="0">
              <a:solidFill>
                <a:srgbClr val="222222"/>
              </a:solidFill>
              <a:effectLst/>
              <a:latin typeface="Abadi" panose="020B0604020104020204" pitchFamily="34" charset="0"/>
            </a:endParaRPr>
          </a:p>
          <a:p>
            <a:r>
              <a:rPr lang="en-US" b="0" i="0" dirty="0">
                <a:solidFill>
                  <a:srgbClr val="222222"/>
                </a:solidFill>
                <a:effectLst/>
                <a:latin typeface="Abadi" panose="020B0604020104020204" pitchFamily="34" charset="0"/>
              </a:rPr>
              <a:t>Note that requiring a certificate from a CA is analogous to using 2-factor authentication:  you (the browser user) is getting evidence from a trusted third party that the entity that says it is amazon.com really is amazon.com.</a:t>
            </a:r>
            <a:endParaRPr lang="en-US" dirty="0"/>
          </a:p>
        </p:txBody>
      </p:sp>
    </p:spTree>
    <p:extLst>
      <p:ext uri="{BB962C8B-B14F-4D97-AF65-F5344CB8AC3E}">
        <p14:creationId xmlns:p14="http://schemas.microsoft.com/office/powerpoint/2010/main" val="2904113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is often considered a broad non-functional requirement: systems are expected to be “secure”. But as we’ll see in this lecture, security covers a range of different security requirements. Here are three common security requirements. </a:t>
            </a:r>
          </a:p>
          <a:p>
            <a:endParaRPr lang="en-US" dirty="0"/>
          </a:p>
          <a:p>
            <a:r>
              <a:rPr lang="en-US" dirty="0"/>
              <a:t>Confidentiality - is information disclosed to unauthorized parties? </a:t>
            </a:r>
          </a:p>
          <a:p>
            <a:endParaRPr lang="en-US" dirty="0"/>
          </a:p>
          <a:p>
            <a:r>
              <a:rPr lang="en-US" dirty="0"/>
              <a:t>Integrity - is our code or data tampered with, at rest, or in transit</a:t>
            </a:r>
          </a:p>
          <a:p>
            <a:endParaRPr lang="en-US" dirty="0"/>
          </a:p>
          <a:p>
            <a:r>
              <a:rPr lang="en-US" dirty="0"/>
              <a:t>Availability - Can someone prevent my system from otherwise functioning? note that leaving something unplugged solves confidentiality and integrity :)</a:t>
            </a:r>
          </a:p>
          <a:p>
            <a:endParaRPr lang="en-US" dirty="0"/>
          </a:p>
          <a:p>
            <a:r>
              <a:rPr lang="en-US" dirty="0"/>
              <a:t>Discussion: Think about recent examples of security events and how they violated these properties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15308903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CA certificates work.</a:t>
            </a:r>
          </a:p>
        </p:txBody>
      </p:sp>
      <p:sp>
        <p:nvSpPr>
          <p:cNvPr id="4" name="Slide Number Placeholder 3"/>
          <p:cNvSpPr>
            <a:spLocks noGrp="1"/>
          </p:cNvSpPr>
          <p:nvPr>
            <p:ph type="sldNum" sz="quarter" idx="5"/>
          </p:nvPr>
        </p:nvSpPr>
        <p:spPr/>
        <p:txBody>
          <a:bodyPr/>
          <a:lstStyle/>
          <a:p>
            <a:fld id="{07937F07-1250-4CCE-B198-1B2887014F41}" type="slidenum">
              <a:rPr lang="en-US" smtClean="0"/>
              <a:t>34</a:t>
            </a:fld>
            <a:endParaRPr lang="en-US"/>
          </a:p>
        </p:txBody>
      </p:sp>
    </p:spTree>
    <p:extLst>
      <p:ext uri="{BB962C8B-B14F-4D97-AF65-F5344CB8AC3E}">
        <p14:creationId xmlns:p14="http://schemas.microsoft.com/office/powerpoint/2010/main" val="24511326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 (somewhat cumbersome) animation of this process. </a:t>
            </a:r>
          </a:p>
          <a:p>
            <a:endParaRPr lang="en-US" dirty="0"/>
          </a:p>
          <a:p>
            <a:r>
              <a:rPr lang="en-US" dirty="0"/>
              <a:t>The process starts out as follows:</a:t>
            </a:r>
          </a:p>
          <a:p>
            <a:pPr marL="342900" indent="-342900">
              <a:buFont typeface="Arial" panose="020B0604020202020204" pitchFamily="34" charset="0"/>
              <a:buChar char="•"/>
            </a:pPr>
            <a:r>
              <a:rPr lang="en-US" dirty="0" err="1"/>
              <a:t>Amazon.com</a:t>
            </a:r>
            <a:r>
              <a:rPr lang="en-US" dirty="0"/>
              <a:t> has some public key and private key</a:t>
            </a:r>
          </a:p>
          <a:p>
            <a:pPr marL="342900" indent="-342900">
              <a:buFont typeface="Arial" panose="020B0604020202020204" pitchFamily="34" charset="0"/>
              <a:buChar char="•"/>
            </a:pPr>
            <a:r>
              <a:rPr lang="en-US" dirty="0"/>
              <a:t>Certificate authority has some public key and private key</a:t>
            </a:r>
          </a:p>
          <a:p>
            <a:pPr marL="342900" indent="-342900">
              <a:buFont typeface="Arial" panose="020B0604020202020204" pitchFamily="34" charset="0"/>
              <a:buChar char="•"/>
            </a:pPr>
            <a:r>
              <a:rPr lang="en-US" dirty="0"/>
              <a:t>Everyone who trusts the CA has the CA’s public key. This is distributed with OS’s. That is, we must trust the CA.</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(build until proof of </a:t>
            </a:r>
            <a:r>
              <a:rPr lang="en-US" dirty="0" err="1"/>
              <a:t>amazon.com</a:t>
            </a:r>
            <a:r>
              <a:rPr lang="en-US" dirty="0"/>
              <a:t> appears on right) To acquire a certificate, </a:t>
            </a:r>
            <a:r>
              <a:rPr lang="en-US" dirty="0" err="1"/>
              <a:t>Amazon.com</a:t>
            </a:r>
            <a:r>
              <a:rPr lang="en-US" dirty="0"/>
              <a:t> will share their public key and some real-world proof that they are </a:t>
            </a:r>
            <a:r>
              <a:rPr lang="en-US" dirty="0" err="1"/>
              <a:t>amazon.com</a:t>
            </a:r>
            <a:r>
              <a:rPr lang="en-US" dirty="0"/>
              <a:t> to the CA</a:t>
            </a:r>
          </a:p>
          <a:p>
            <a:pPr marL="342900" indent="-342900">
              <a:buFont typeface="Arial" panose="020B0604020202020204" pitchFamily="34" charset="0"/>
              <a:buChar char="•"/>
            </a:pPr>
            <a:r>
              <a:rPr lang="en-US" dirty="0"/>
              <a:t>(build until certificate appears and moves back to left) the CA will use their private key to sign amazon’s public key, noting that they are endorsing this public key as being held by </a:t>
            </a:r>
            <a:r>
              <a:rPr lang="en-US" dirty="0" err="1"/>
              <a:t>amazon.com</a:t>
            </a:r>
            <a:endParaRPr lang="en-US" dirty="0"/>
          </a:p>
          <a:p>
            <a:pPr marL="342900" indent="-342900">
              <a:buFont typeface="Arial" panose="020B0604020202020204" pitchFamily="34" charset="0"/>
              <a:buChar char="•"/>
            </a:pPr>
            <a:r>
              <a:rPr lang="en-US" dirty="0"/>
              <a:t>(build once) then, when we visit </a:t>
            </a:r>
            <a:r>
              <a:rPr lang="en-US" dirty="0" err="1"/>
              <a:t>amazon.com</a:t>
            </a:r>
            <a:r>
              <a:rPr lang="en-US" dirty="0"/>
              <a:t>, the server will present its certificate, which our browser can validate by checking that it is signed by the CA’s private key (which we do using the public key)</a:t>
            </a:r>
          </a:p>
        </p:txBody>
      </p:sp>
    </p:spTree>
    <p:extLst>
      <p:ext uri="{BB962C8B-B14F-4D97-AF65-F5344CB8AC3E}">
        <p14:creationId xmlns:p14="http://schemas.microsoft.com/office/powerpoint/2010/main" val="41388394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 slide)</a:t>
            </a:r>
          </a:p>
        </p:txBody>
      </p:sp>
    </p:spTree>
    <p:extLst>
      <p:ext uri="{BB962C8B-B14F-4D97-AF65-F5344CB8AC3E}">
        <p14:creationId xmlns:p14="http://schemas.microsoft.com/office/powerpoint/2010/main" val="26902866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Oops…</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As we saw, placing code in a trusted environment and using SSL to protect communication between trusted components is a great approach to mitigate threats to our execution environment (although it’s not perfect).</a:t>
            </a:r>
          </a:p>
          <a:p>
            <a:endParaRPr lang="en-US" dirty="0"/>
          </a:p>
        </p:txBody>
      </p:sp>
    </p:spTree>
    <p:extLst>
      <p:ext uri="{BB962C8B-B14F-4D97-AF65-F5344CB8AC3E}">
        <p14:creationId xmlns:p14="http://schemas.microsoft.com/office/powerpoint/2010/main" val="37157508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Prof. Wand says:  Password reset is particularly nasty. I had a friend (let’s call him Dave) whose ccs email password was hijacked by a bad guy.   Since many, if not all, of Dave’s other accounts were linked to his ccs email, the bad guy could reset Dave’s passwords on all his other accounts.   This happened on a weekend, and I had to telephone somebody in the Systems group to lock Dave’s email account *immediately* to minimize further damage.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 moral of the story is that your email password is particularly valuable, because a bad guy can use it to reset passwords on all your other accounts.</a:t>
            </a:r>
          </a:p>
        </p:txBody>
      </p:sp>
    </p:spTree>
    <p:extLst>
      <p:ext uri="{BB962C8B-B14F-4D97-AF65-F5344CB8AC3E}">
        <p14:creationId xmlns:p14="http://schemas.microsoft.com/office/powerpoint/2010/main" val="38193653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Next, let’s consider so-called software supply chain threats. </a:t>
            </a:r>
            <a:br>
              <a:rPr lang="en-US" dirty="0"/>
            </a:br>
            <a:endParaRPr lang="en-US" dirty="0"/>
          </a:p>
        </p:txBody>
      </p:sp>
    </p:spTree>
    <p:extLst>
      <p:ext uri="{BB962C8B-B14F-4D97-AF65-F5344CB8AC3E}">
        <p14:creationId xmlns:p14="http://schemas.microsoft.com/office/powerpoint/2010/main" val="18417231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“software supply chain” includes many potential points of weakness. We might need to consider threats at each phase of the software development and deployment process, including:</a:t>
            </a:r>
          </a:p>
          <a:p>
            <a:pPr marL="342900" indent="-342900">
              <a:buFont typeface="Arial" panose="020B0604020202020204" pitchFamily="34" charset="0"/>
              <a:buChar char="•"/>
            </a:pPr>
            <a:r>
              <a:rPr lang="en-US" dirty="0"/>
              <a:t>External dependencies: potential for malicious dependencies</a:t>
            </a:r>
          </a:p>
          <a:p>
            <a:pPr marL="342900" indent="-342900">
              <a:buFont typeface="Arial" panose="020B0604020202020204" pitchFamily="34" charset="0"/>
              <a:buChar char="•"/>
            </a:pPr>
            <a:r>
              <a:rPr lang="en-US" dirty="0"/>
              <a:t>In-house code: potential for insider attack (a developer who is either malicious, or whose laptop has been otherwise compromised through another vulnerability)</a:t>
            </a:r>
          </a:p>
          <a:p>
            <a:pPr marL="342900" indent="-342900">
              <a:buFont typeface="Arial" panose="020B0604020202020204" pitchFamily="34" charset="0"/>
              <a:buChar char="•"/>
            </a:pPr>
            <a:r>
              <a:rPr lang="en-US" dirty="0"/>
              <a:t>Build process: potential for build system to be compromised through another vulnerability or insider attack</a:t>
            </a:r>
          </a:p>
          <a:p>
            <a:pPr marL="342900" indent="-342900">
              <a:buFont typeface="Arial" panose="020B0604020202020204" pitchFamily="34" charset="0"/>
              <a:buChar char="•"/>
            </a:pPr>
            <a:r>
              <a:rPr lang="en-US" dirty="0"/>
              <a:t>Distribution process: potential for a malicious update to be pushed out to your customers</a:t>
            </a:r>
          </a:p>
          <a:p>
            <a:pPr marL="342900" indent="-342900">
              <a:buFont typeface="Arial" panose="020B0604020202020204" pitchFamily="34" charset="0"/>
              <a:buChar char="•"/>
            </a:pPr>
            <a:r>
              <a:rPr lang="en-US" dirty="0"/>
              <a:t>Operating environment: potential for other threats in the operating environment to result in a compromise of our software</a:t>
            </a:r>
          </a:p>
        </p:txBody>
      </p:sp>
    </p:spTree>
    <p:extLst>
      <p:ext uri="{BB962C8B-B14F-4D97-AF65-F5344CB8AC3E}">
        <p14:creationId xmlns:p14="http://schemas.microsoft.com/office/powerpoint/2010/main" val="15691502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couple of examples.  In 2018, a malicious version of an </a:t>
            </a:r>
            <a:r>
              <a:rPr lang="en-US" dirty="0" err="1"/>
              <a:t>eslint</a:t>
            </a:r>
            <a:r>
              <a:rPr lang="en-US" dirty="0"/>
              <a:t> package called </a:t>
            </a:r>
            <a:r>
              <a:rPr lang="en-US" dirty="0" err="1"/>
              <a:t>eslint</a:t>
            </a:r>
            <a:r>
              <a:rPr lang="en-US" dirty="0"/>
              <a:t>-scope was published. This was a quite serious issue.</a:t>
            </a:r>
          </a:p>
          <a:p>
            <a:endParaRPr lang="en-US" dirty="0"/>
          </a:p>
          <a:p>
            <a:r>
              <a:rPr lang="en-US" dirty="0"/>
              <a:t>https://eslint.org/blog/2018/07/postmortem-for-malicious-package-publishes/</a:t>
            </a:r>
          </a:p>
        </p:txBody>
      </p:sp>
      <p:sp>
        <p:nvSpPr>
          <p:cNvPr id="4" name="Slide Number Placeholder 3"/>
          <p:cNvSpPr>
            <a:spLocks noGrp="1"/>
          </p:cNvSpPr>
          <p:nvPr>
            <p:ph type="sldNum" sz="quarter" idx="5"/>
          </p:nvPr>
        </p:nvSpPr>
        <p:spPr/>
        <p:txBody>
          <a:bodyPr/>
          <a:lstStyle/>
          <a:p>
            <a:fld id="{07937F07-1250-4CCE-B198-1B2887014F41}" type="slidenum">
              <a:rPr lang="en-US" smtClean="0"/>
              <a:t>42</a:t>
            </a:fld>
            <a:endParaRPr lang="en-US"/>
          </a:p>
        </p:txBody>
      </p:sp>
    </p:spTree>
    <p:extLst>
      <p:ext uri="{BB962C8B-B14F-4D97-AF65-F5344CB8AC3E}">
        <p14:creationId xmlns:p14="http://schemas.microsoft.com/office/powerpoint/2010/main" val="23569168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sequence of events, as explained in the post-mortem report on the preceding slide.</a:t>
            </a:r>
          </a:p>
          <a:p>
            <a:endParaRPr lang="en-US" dirty="0"/>
          </a:p>
          <a:p>
            <a:r>
              <a:rPr lang="en-US" dirty="0"/>
              <a:t>&lt;Read Slide&gt;</a:t>
            </a:r>
          </a:p>
          <a:p>
            <a:endParaRPr lang="en-US" dirty="0"/>
          </a:p>
          <a:p>
            <a:r>
              <a:rPr lang="en-US" dirty="0"/>
              <a:t>Discuss:  how many violations of good security practices do you see here?</a:t>
            </a:r>
          </a:p>
          <a:p>
            <a:endParaRPr lang="en-US" dirty="0"/>
          </a:p>
          <a:p>
            <a:pPr marL="228600" indent="-228600">
              <a:buAutoNum type="arabicPeriod"/>
            </a:pPr>
            <a:r>
              <a:rPr lang="en-US" dirty="0"/>
              <a:t>The developer used the same password on two different sites</a:t>
            </a:r>
          </a:p>
          <a:p>
            <a:pPr marL="228600" indent="-228600">
              <a:buAutoNum type="arabicPeriod"/>
            </a:pPr>
            <a:r>
              <a:rPr lang="en-US" dirty="0"/>
              <a:t>The other site did not use 2FA</a:t>
            </a:r>
          </a:p>
          <a:p>
            <a:pPr marL="228600" indent="-228600">
              <a:buAutoNum type="arabicPeriod"/>
            </a:pPr>
            <a:r>
              <a:rPr lang="en-US" dirty="0"/>
              <a:t>The other site did something else that allowed the password to leak.</a:t>
            </a:r>
          </a:p>
          <a:p>
            <a:pPr marL="228600" indent="-228600">
              <a:buAutoNum type="arabicPeriod"/>
            </a:pPr>
            <a:r>
              <a:rPr lang="en-US" dirty="0"/>
              <a:t>Users did not protect their packages against silent version updates.</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43</a:t>
            </a:fld>
            <a:endParaRPr lang="en-US"/>
          </a:p>
        </p:txBody>
      </p:sp>
    </p:spTree>
    <p:extLst>
      <p:ext uri="{BB962C8B-B14F-4D97-AF65-F5344CB8AC3E}">
        <p14:creationId xmlns:p14="http://schemas.microsoft.com/office/powerpoint/2010/main" val="2455575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Ken Thompson, in his Turing lecture from 1984, wrote a 3-page paper showing how to plant a back door in the C compiler that would be undetectable by any inspection of the compiler's source code (!)</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45</a:t>
            </a:fld>
            <a:endParaRPr lang="en-US"/>
          </a:p>
        </p:txBody>
      </p:sp>
    </p:spTree>
    <p:extLst>
      <p:ext uri="{BB962C8B-B14F-4D97-AF65-F5344CB8AC3E}">
        <p14:creationId xmlns:p14="http://schemas.microsoft.com/office/powerpoint/2010/main" val="1991748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20411797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 list of significant vulnerabilities found in the most popular packages (“top 1%”).</a:t>
            </a:r>
          </a:p>
          <a:p>
            <a:endParaRPr lang="en-US" dirty="0"/>
          </a:p>
        </p:txBody>
      </p:sp>
    </p:spTree>
    <p:extLst>
      <p:ext uri="{BB962C8B-B14F-4D97-AF65-F5344CB8AC3E}">
        <p14:creationId xmlns:p14="http://schemas.microsoft.com/office/powerpoint/2010/main" val="9627138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While we could easily solve problems in our own code by bolting on some useful additional components (like using SSL), it’s not so easy to solve threats to our software supply chain process – there need to be process-based solutions for these process-based problems.</a:t>
            </a:r>
          </a:p>
          <a:p>
            <a:endParaRPr lang="en-US" dirty="0"/>
          </a:p>
          <a:p>
            <a:r>
              <a:rPr lang="en-US" dirty="0"/>
              <a:t>These kinds of threats are currently some of the most-talked about (and most feared) because they are complex to defend against.</a:t>
            </a:r>
          </a:p>
          <a:p>
            <a:endParaRPr lang="en-US" dirty="0"/>
          </a:p>
          <a:p>
            <a:r>
              <a:rPr lang="en-US" dirty="0"/>
              <a:t>For example: how do we audit dependencies? Who does that, and when? What is “secure enough” for a dependency?</a:t>
            </a:r>
          </a:p>
          <a:p>
            <a:endParaRPr lang="en-US" dirty="0"/>
          </a:p>
          <a:p>
            <a:r>
              <a:rPr lang="en-US" dirty="0"/>
              <a:t>Who loves needing to do 2FA for every time you sign into canvas? How much worse is it if you had to do it for each git commit?</a:t>
            </a:r>
          </a:p>
          <a:p>
            <a:endParaRPr lang="en-US" dirty="0"/>
          </a:p>
          <a:p>
            <a:r>
              <a:rPr lang="en-US" dirty="0"/>
              <a:t>Signatures are useful only insofar as we trust the signer. If a developer’s computer is compromised (say, through a phishing attack), what good is that signature? Same for distribution.</a:t>
            </a:r>
          </a:p>
          <a:p>
            <a:endParaRPr lang="en-US" dirty="0"/>
          </a:p>
          <a:p>
            <a:r>
              <a:rPr lang="en-US" dirty="0"/>
              <a:t>Perhaps the best news-you-can-use here is to isolate each application in its own container or VM, reducing the scope of security breaches to be isolated within that environment and not directly impacting other applications.</a:t>
            </a:r>
          </a:p>
        </p:txBody>
      </p:sp>
    </p:spTree>
    <p:extLst>
      <p:ext uri="{BB962C8B-B14F-4D97-AF65-F5344CB8AC3E}">
        <p14:creationId xmlns:p14="http://schemas.microsoft.com/office/powerpoint/2010/main" val="34604125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supply-chain security risks include more than just software.  Your suppliers are subject to regulatory risks, transportation risks, </a:t>
            </a:r>
            <a:r>
              <a:rPr lang="en-US" dirty="0" err="1"/>
              <a:t>etc</a:t>
            </a:r>
            <a:r>
              <a:rPr lang="en-US" dirty="0"/>
              <a:t>, etc.  Will your supplier in West </a:t>
            </a:r>
            <a:r>
              <a:rPr lang="en-US" dirty="0" err="1"/>
              <a:t>Arstotzka</a:t>
            </a:r>
            <a:r>
              <a:rPr lang="en-US" dirty="0"/>
              <a:t> (*) be taken over by the government, or overrun by mercenaries or rioters?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of course there are consultants to help you manage all that. Here’s the web page of one such firm. (found after 30 seconds of googling)</a:t>
            </a:r>
          </a:p>
          <a:p>
            <a:endParaRPr lang="en-US" dirty="0"/>
          </a:p>
          <a:p>
            <a:endParaRPr lang="en-US" dirty="0"/>
          </a:p>
          <a:p>
            <a:r>
              <a:rPr lang="en-US" dirty="0"/>
              <a:t>[* </a:t>
            </a:r>
            <a:r>
              <a:rPr lang="en-US" dirty="0" err="1"/>
              <a:t>Arstzoska</a:t>
            </a:r>
            <a:r>
              <a:rPr lang="en-US" dirty="0"/>
              <a:t> is the name of a fictional country I  found on Wikipedia]</a:t>
            </a:r>
          </a:p>
        </p:txBody>
      </p:sp>
      <p:sp>
        <p:nvSpPr>
          <p:cNvPr id="4" name="Slide Number Placeholder 3"/>
          <p:cNvSpPr>
            <a:spLocks noGrp="1"/>
          </p:cNvSpPr>
          <p:nvPr>
            <p:ph type="sldNum" sz="quarter" idx="5"/>
          </p:nvPr>
        </p:nvSpPr>
        <p:spPr/>
        <p:txBody>
          <a:bodyPr/>
          <a:lstStyle/>
          <a:p>
            <a:fld id="{07937F07-1250-4CCE-B198-1B2887014F41}" type="slidenum">
              <a:rPr lang="en-US" smtClean="0"/>
              <a:t>48</a:t>
            </a:fld>
            <a:endParaRPr lang="en-US"/>
          </a:p>
        </p:txBody>
      </p:sp>
    </p:spTree>
    <p:extLst>
      <p:ext uri="{BB962C8B-B14F-4D97-AF65-F5344CB8AC3E}">
        <p14:creationId xmlns:p14="http://schemas.microsoft.com/office/powerpoint/2010/main" val="9981011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Prof. Wand says:  I received two letters like this from two of my financial institutions within a week.</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49</a:t>
            </a:fld>
            <a:endParaRPr lang="en-US"/>
          </a:p>
        </p:txBody>
      </p:sp>
    </p:spTree>
    <p:extLst>
      <p:ext uri="{BB962C8B-B14F-4D97-AF65-F5344CB8AC3E}">
        <p14:creationId xmlns:p14="http://schemas.microsoft.com/office/powerpoint/2010/main" val="15530053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article with a title that neatly summarizes the situation.</a:t>
            </a:r>
          </a:p>
        </p:txBody>
      </p:sp>
      <p:sp>
        <p:nvSpPr>
          <p:cNvPr id="4" name="Slide Number Placeholder 3"/>
          <p:cNvSpPr>
            <a:spLocks noGrp="1"/>
          </p:cNvSpPr>
          <p:nvPr>
            <p:ph type="sldNum" sz="quarter" idx="5"/>
          </p:nvPr>
        </p:nvSpPr>
        <p:spPr/>
        <p:txBody>
          <a:bodyPr/>
          <a:lstStyle/>
          <a:p>
            <a:fld id="{07937F07-1250-4CCE-B198-1B2887014F41}" type="slidenum">
              <a:rPr lang="en-US" smtClean="0"/>
              <a:t>50</a:t>
            </a:fld>
            <a:endParaRPr lang="en-US"/>
          </a:p>
        </p:txBody>
      </p:sp>
    </p:spTree>
    <p:extLst>
      <p:ext uri="{BB962C8B-B14F-4D97-AF65-F5344CB8AC3E}">
        <p14:creationId xmlns:p14="http://schemas.microsoft.com/office/powerpoint/2010/main" val="39611733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That article described the situation faced by end users, but the situation for developers is even worse:  developers have to keep their personal devices secure, but they also have to produce systems that defend against the attacks we’ve discussed.</a:t>
            </a:r>
          </a:p>
          <a:p>
            <a:endParaRPr lang="en-US" dirty="0"/>
          </a:p>
          <a:p>
            <a:r>
              <a:rPr lang="en-US" dirty="0"/>
              <a:t>&lt;click&gt;</a:t>
            </a:r>
          </a:p>
          <a:p>
            <a:endParaRPr lang="en-US" dirty="0"/>
          </a:p>
          <a:p>
            <a:r>
              <a:rPr lang="en-US" dirty="0"/>
              <a:t>But all the mitigations in the world won’t help you if you can’t get the people in your organization to use them.</a:t>
            </a:r>
          </a:p>
          <a:p>
            <a:endParaRPr lang="en-US" dirty="0"/>
          </a:p>
          <a:p>
            <a:r>
              <a:rPr lang="en-US" dirty="0"/>
              <a:t>Whatever the security policy is, you have to get your developers to apply it.</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910513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the third item in our outline (from way back on slide 3)</a:t>
            </a:r>
          </a:p>
        </p:txBody>
      </p:sp>
      <p:sp>
        <p:nvSpPr>
          <p:cNvPr id="4" name="Slide Number Placeholder 3"/>
          <p:cNvSpPr>
            <a:spLocks noGrp="1"/>
          </p:cNvSpPr>
          <p:nvPr>
            <p:ph type="sldNum" sz="quarter" idx="5"/>
          </p:nvPr>
        </p:nvSpPr>
        <p:spPr/>
        <p:txBody>
          <a:bodyPr/>
          <a:lstStyle/>
          <a:p>
            <a:fld id="{07937F07-1250-4CCE-B198-1B2887014F41}" type="slidenum">
              <a:rPr lang="en-US" smtClean="0"/>
              <a:t>52</a:t>
            </a:fld>
            <a:endParaRPr lang="en-US"/>
          </a:p>
        </p:txBody>
      </p:sp>
    </p:spTree>
    <p:extLst>
      <p:ext uri="{BB962C8B-B14F-4D97-AF65-F5344CB8AC3E}">
        <p14:creationId xmlns:p14="http://schemas.microsoft.com/office/powerpoint/2010/main" val="17548287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David Blank-Edelman(*) used to say: “the solution is in front of the screen, not behind it.”</a:t>
            </a:r>
          </a:p>
          <a:p>
            <a:endParaRPr lang="en-US" dirty="0"/>
          </a:p>
          <a:p>
            <a:r>
              <a:rPr lang="en-US" dirty="0"/>
              <a:t>(*) former head of Systems at Khoury</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53</a:t>
            </a:fld>
            <a:endParaRPr lang="en-US"/>
          </a:p>
        </p:txBody>
      </p:sp>
    </p:spTree>
    <p:extLst>
      <p:ext uri="{BB962C8B-B14F-4D97-AF65-F5344CB8AC3E}">
        <p14:creationId xmlns:p14="http://schemas.microsoft.com/office/powerpoint/2010/main" val="11460752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381000" y="685800"/>
            <a:ext cx="6096000" cy="3429000"/>
          </a:xfrm>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p>
            <a:r>
              <a:rPr lang="en-US" dirty="0"/>
              <a:t>It’s not just software, it’s not just company policy– we need to make sure our development teams have a culture that includes security.</a:t>
            </a:r>
          </a:p>
        </p:txBody>
      </p:sp>
    </p:spTree>
    <p:extLst>
      <p:ext uri="{BB962C8B-B14F-4D97-AF65-F5344CB8AC3E}">
        <p14:creationId xmlns:p14="http://schemas.microsoft.com/office/powerpoint/2010/main" val="27199400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55</a:t>
            </a:fld>
            <a:endParaRPr lang="en-US"/>
          </a:p>
        </p:txBody>
      </p:sp>
    </p:spTree>
    <p:extLst>
      <p:ext uri="{BB962C8B-B14F-4D97-AF65-F5344CB8AC3E}">
        <p14:creationId xmlns:p14="http://schemas.microsoft.com/office/powerpoint/2010/main" val="603226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xfrm>
            <a:off x="381000" y="685800"/>
            <a:ext cx="6096000" cy="3429000"/>
          </a:xfrm>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dirty="0"/>
              <a:t>Before getting into software security, let’s talk a bit about physical security. Imagine that you have just moved to a new house, and someone just moved out. Are there things that you would want to do to secure your belongings?</a:t>
            </a:r>
            <a:br>
              <a:rPr dirty="0"/>
            </a:br>
            <a:r>
              <a:rPr dirty="0"/>
              <a:t>For instance - do you change the locks? Maybe you are concerned that the former tenant still has keys.</a:t>
            </a:r>
            <a:endParaRPr lang="en-US" dirty="0"/>
          </a:p>
          <a:p>
            <a:r>
              <a:rPr lang="en-US" dirty="0"/>
              <a:t>(Walk through example, then ultimately point out that you live in a house with lots of glass)</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72032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saw in the example of the new home that there may be some security measures that seem needlessly expensive (hiring a security guard) or expensive AND counter to some of our other requirements (replacing glass windows with blast doors increases security at the expense of aesthetics).</a:t>
            </a:r>
          </a:p>
          <a:p>
            <a:endParaRPr lang="en-US" dirty="0"/>
          </a:p>
          <a:p>
            <a:r>
              <a:rPr lang="en-US" dirty="0"/>
              <a:t>Let’s think about this in the case of an IT system.</a:t>
            </a:r>
          </a:p>
          <a:p>
            <a:endParaRPr lang="en-US" dirty="0"/>
          </a:p>
          <a:p>
            <a:r>
              <a:rPr lang="en-US" dirty="0"/>
              <a:t>Here are some examples of the kinds of tradeoffs that we might consider when thinking about these threats.(read slide)</a:t>
            </a:r>
          </a:p>
          <a:p>
            <a:endParaRPr lang="en-US" dirty="0"/>
          </a:p>
          <a:p>
            <a:r>
              <a:rPr lang="en-US" dirty="0"/>
              <a:t>Ultimately, the last question of “how likely we are to be attacked in some way” is going to be very subjective, and we will need to consider the financial cost of a successful attack – attacks with very large payoffs (for the attacker) might motivate attackers to try harder. </a:t>
            </a:r>
          </a:p>
        </p:txBody>
      </p:sp>
    </p:spTree>
    <p:extLst>
      <p:ext uri="{BB962C8B-B14F-4D97-AF65-F5344CB8AC3E}">
        <p14:creationId xmlns:p14="http://schemas.microsoft.com/office/powerpoint/2010/main" val="3510240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r>
              <a:rPr lang="en-US" dirty="0"/>
              <a:t>The process of considering the potential risks, and ”non risks”, or trusted actors/components, is called “threat modeling”.</a:t>
            </a:r>
          </a:p>
          <a:p>
            <a:endParaRPr lang="en-US" dirty="0"/>
          </a:p>
          <a:p>
            <a:r>
              <a:rPr lang="en-US" dirty="0"/>
              <a:t>This is typically a structured process in which an organization analyzes questions like:</a:t>
            </a:r>
          </a:p>
          <a:p>
            <a:endParaRPr lang="en-US" dirty="0"/>
          </a:p>
          <a:p>
            <a:r>
              <a:rPr lang="en-US" dirty="0"/>
              <a:t>(read slide)</a:t>
            </a:r>
          </a:p>
          <a:p>
            <a:endParaRPr lang="en-US" dirty="0"/>
          </a:p>
          <a:p>
            <a:r>
              <a:rPr lang="en-US" dirty="0"/>
              <a:t>Of course, creating a threat model is not a one-time event.  The model will need to be continually revised during the development process as the system is refined, and after deployment as the environment changes.</a:t>
            </a:r>
          </a:p>
          <a:p>
            <a:endParaRPr lang="en-US" dirty="0"/>
          </a:p>
          <a:p>
            <a:r>
              <a:rPr lang="en-US" dirty="0"/>
              <a:t>Of course there’s a whole ecosystem of consultants to help with this process.</a:t>
            </a:r>
          </a:p>
          <a:p>
            <a:endParaRPr lang="en-US" dirty="0"/>
          </a:p>
        </p:txBody>
      </p:sp>
    </p:spTree>
    <p:extLst>
      <p:ext uri="{BB962C8B-B14F-4D97-AF65-F5344CB8AC3E}">
        <p14:creationId xmlns:p14="http://schemas.microsoft.com/office/powerpoint/2010/main" val="2677140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some of these questions, there are baseline answers that are widely applicable</a:t>
            </a:r>
          </a:p>
        </p:txBody>
      </p:sp>
    </p:spTree>
    <p:extLst>
      <p:ext uri="{BB962C8B-B14F-4D97-AF65-F5344CB8AC3E}">
        <p14:creationId xmlns:p14="http://schemas.microsoft.com/office/powerpoint/2010/main" val="3423989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we said that a security architecture is a set of mechanisms and policies that we build into our system to mitigate risks from threats.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Luckily, there are best practices that are applicable in most situations.  The extent to which we implement these practices will depend on the other factors in our threat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two-factor authentication.   We all have to deal with it; it’s always painful to have a 2FA pop up to delay us in accomplishing some task.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processes in our system do we want to protect with 2FA?   User or developer login? (Almost certainly yes).  What else?  Can you imagine having to do a 2FA on every commit?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6045361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48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8909538"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11/5/2023</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Jonathan Bell, John Boyland, Mitch Wand…">
            <a:extLst>
              <a:ext uri="{FF2B5EF4-FFF2-40B4-BE49-F238E27FC236}">
                <a16:creationId xmlns:a16="http://schemas.microsoft.com/office/drawing/2014/main" id="{020797B5-C680-F772-1321-577805D577DE}"/>
              </a:ext>
            </a:extLst>
          </p:cNvPr>
          <p:cNvSpPr txBox="1">
            <a:spLocks noGrp="1"/>
          </p:cNvSpPr>
          <p:nvPr>
            <p:ph type="body" idx="4294967295" hasCustomPrompt="1"/>
          </p:nvPr>
        </p:nvSpPr>
        <p:spPr>
          <a:xfrm>
            <a:off x="539260" y="5135226"/>
            <a:ext cx="10280962" cy="979487"/>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fontScale="62500" lnSpcReduction="20000"/>
          </a:bodyPr>
          <a:lstStyle>
            <a:lvl1pPr>
              <a:defRPr/>
            </a:lvl1pPr>
          </a:lstStyle>
          <a:p>
            <a:pPr marL="0" indent="0">
              <a:buNone/>
              <a:defRPr>
                <a:solidFill>
                  <a:srgbClr val="005493"/>
                </a:solidFill>
              </a:defRPr>
            </a:pPr>
            <a:r>
              <a:rPr lang="en-US" dirty="0"/>
              <a:t>&lt;authors&gt;</a:t>
            </a:r>
          </a:p>
          <a:p>
            <a:pPr marL="0" indent="0">
              <a:buNone/>
              <a:defRPr>
                <a:solidFill>
                  <a:srgbClr val="005493"/>
                </a:solidFill>
              </a:defRPr>
            </a:pPr>
            <a:r>
              <a:rPr lang="en-US" dirty="0"/>
              <a:t>Khoury College of Computer Sciences</a:t>
            </a:r>
          </a:p>
          <a:p>
            <a:pPr marL="0" indent="0">
              <a:buNone/>
              <a:defRPr>
                <a:solidFill>
                  <a:srgbClr val="005493"/>
                </a:solidFill>
              </a:defRPr>
            </a:pPr>
            <a:r>
              <a:rPr lang="en-US" dirty="0"/>
              <a:t>© &lt;date&gt;, released under </a:t>
            </a:r>
            <a:r>
              <a:rPr lang="en-US" u="sng" dirty="0">
                <a:hlinkClick r:id="rId2"/>
              </a:rPr>
              <a:t>CC BY-SA</a:t>
            </a:r>
          </a:p>
        </p:txBody>
      </p: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11/5/2023</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11/5/2023</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11/5/2023</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0" name="Title Text"/>
          <p:cNvSpPr txBox="1">
            <a:spLocks noGrp="1"/>
          </p:cNvSpPr>
          <p:nvPr>
            <p:ph type="title"/>
          </p:nvPr>
        </p:nvSpPr>
        <p:spPr>
          <a:prstGeom prst="rect">
            <a:avLst/>
          </a:prstGeom>
        </p:spPr>
        <p:txBody>
          <a:bodyPr/>
          <a:lstStyle>
            <a:lvl1pPr>
              <a:defRPr>
                <a:solidFill>
                  <a:schemeClr val="accent3"/>
                </a:solidFill>
              </a:defRPr>
            </a:lvl1pPr>
          </a:lstStyle>
          <a:p>
            <a:r>
              <a:rPr dirty="0"/>
              <a:t>Title Text</a:t>
            </a:r>
          </a:p>
        </p:txBody>
      </p:sp>
      <p:sp>
        <p:nvSpPr>
          <p:cNvPr id="61" name="Body Level One…"/>
          <p:cNvSpPr txBox="1">
            <a:spLocks noGrp="1"/>
          </p:cNvSpPr>
          <p:nvPr>
            <p:ph type="body" idx="1"/>
          </p:nvPr>
        </p:nvSpPr>
        <p:spPr>
          <a:xfrm>
            <a:off x="535782" y="1562695"/>
            <a:ext cx="8786527" cy="4688086"/>
          </a:xfrm>
          <a:prstGeom prst="rect">
            <a:avLst/>
          </a:prstGeom>
        </p:spPr>
        <p:txBody>
          <a:bodyPr/>
          <a:lstStyle>
            <a:lvl1pPr marL="257166" indent="-257166">
              <a:defRPr>
                <a:solidFill>
                  <a:schemeClr val="tx1"/>
                </a:solidFill>
              </a:defRPr>
            </a:lvl1pPr>
            <a:lvl2pPr marL="514332" indent="-257166">
              <a:spcBef>
                <a:spcPts val="1125"/>
              </a:spcBef>
              <a:defRPr>
                <a:solidFill>
                  <a:schemeClr val="tx1"/>
                </a:solidFill>
              </a:defRPr>
            </a:lvl2pPr>
            <a:lvl3pPr marL="707206" indent="-257166">
              <a:spcBef>
                <a:spcPts val="562"/>
              </a:spcBef>
              <a:defRPr sz="2812">
                <a:solidFill>
                  <a:schemeClr val="tx1"/>
                </a:solidFill>
              </a:defRPr>
            </a:lvl3pPr>
            <a:lvl4pPr marL="900080" indent="-257166">
              <a:spcBef>
                <a:spcPts val="0"/>
              </a:spcBef>
              <a:defRPr sz="2812">
                <a:solidFill>
                  <a:schemeClr val="tx1"/>
                </a:solidFill>
              </a:defRPr>
            </a:lvl4pPr>
            <a:lvl5pPr marL="1092955" indent="-257166">
              <a:spcBef>
                <a:spcPts val="0"/>
              </a:spcBef>
              <a:defRPr sz="2812">
                <a:solidFill>
                  <a:schemeClr val="tx1"/>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62"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787598032"/>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600670" y="5929931"/>
            <a:ext cx="10985502" cy="318490"/>
          </a:xfrm>
          <a:prstGeom prst="rect">
            <a:avLst/>
          </a:prstGeom>
        </p:spPr>
        <p:txBody>
          <a:bodyPr lIns="45719" tIns="45719" rIns="45719" bIns="45719"/>
          <a:lstStyle>
            <a:lvl1pPr marL="0" indent="0" defTabSz="412750">
              <a:lnSpc>
                <a:spcPct val="100000"/>
              </a:lnSpc>
              <a:spcBef>
                <a:spcPts val="0"/>
              </a:spcBef>
              <a:buSzTx/>
              <a:buNone/>
              <a:defRPr sz="1800" b="1"/>
            </a:lvl1pPr>
          </a:lstStyle>
          <a:p>
            <a:r>
              <a:t>Author and Date</a:t>
            </a:r>
          </a:p>
        </p:txBody>
      </p:sp>
      <p:sp>
        <p:nvSpPr>
          <p:cNvPr id="12" name="Presentation Title"/>
          <p:cNvSpPr txBox="1">
            <a:spLocks noGrp="1"/>
          </p:cNvSpPr>
          <p:nvPr>
            <p:ph type="title" hasCustomPrompt="1"/>
          </p:nvPr>
        </p:nvSpPr>
        <p:spPr>
          <a:xfrm>
            <a:off x="603248" y="1287496"/>
            <a:ext cx="10985502" cy="2324101"/>
          </a:xfrm>
          <a:prstGeom prst="rect">
            <a:avLst/>
          </a:prstGeom>
        </p:spPr>
        <p:txBody>
          <a:bodyPr anchor="b"/>
          <a:lstStyle>
            <a:lvl1pPr>
              <a:defRPr sz="5800" spc="-116">
                <a:solidFill>
                  <a:srgbClr val="000000"/>
                </a:solidFill>
              </a:defRPr>
            </a:lvl1pPr>
          </a:lstStyle>
          <a:p>
            <a:r>
              <a:t>Presentation Title</a:t>
            </a:r>
          </a:p>
        </p:txBody>
      </p:sp>
      <p:sp>
        <p:nvSpPr>
          <p:cNvPr id="13" name="Body Level One…"/>
          <p:cNvSpPr txBox="1">
            <a:spLocks noGrp="1"/>
          </p:cNvSpPr>
          <p:nvPr>
            <p:ph type="body" sz="quarter" idx="1" hasCustomPrompt="1"/>
          </p:nvPr>
        </p:nvSpPr>
        <p:spPr>
          <a:xfrm>
            <a:off x="600671" y="3611595"/>
            <a:ext cx="10985501" cy="952501"/>
          </a:xfrm>
          <a:prstGeom prst="rect">
            <a:avLst/>
          </a:prstGeom>
        </p:spPr>
        <p:txBody>
          <a:bodyPr/>
          <a:lstStyle>
            <a:lvl1pPr marL="0" indent="0" defTabSz="412750">
              <a:lnSpc>
                <a:spcPct val="100000"/>
              </a:lnSpc>
              <a:spcBef>
                <a:spcPts val="0"/>
              </a:spcBef>
              <a:buSzTx/>
              <a:buNone/>
              <a:defRPr sz="2750" b="1"/>
            </a:lvl1pPr>
            <a:lvl2pPr marL="0" indent="228600" defTabSz="412750">
              <a:lnSpc>
                <a:spcPct val="100000"/>
              </a:lnSpc>
              <a:spcBef>
                <a:spcPts val="0"/>
              </a:spcBef>
              <a:buSzTx/>
              <a:buNone/>
              <a:defRPr sz="2750" b="1"/>
            </a:lvl2pPr>
            <a:lvl3pPr marL="0" indent="457200" defTabSz="412750">
              <a:lnSpc>
                <a:spcPct val="100000"/>
              </a:lnSpc>
              <a:spcBef>
                <a:spcPts val="0"/>
              </a:spcBef>
              <a:buSzTx/>
              <a:buNone/>
              <a:defRPr sz="2750" b="1"/>
            </a:lvl3pPr>
            <a:lvl4pPr marL="0" indent="685800" defTabSz="412750">
              <a:lnSpc>
                <a:spcPct val="100000"/>
              </a:lnSpc>
              <a:spcBef>
                <a:spcPts val="0"/>
              </a:spcBef>
              <a:buSzTx/>
              <a:buNone/>
              <a:defRPr sz="2750" b="1"/>
            </a:lvl4pPr>
            <a:lvl5pPr marL="0" indent="914400" defTabSz="412750">
              <a:lnSpc>
                <a:spcPct val="100000"/>
              </a:lnSpc>
              <a:spcBef>
                <a:spcPts val="0"/>
              </a:spcBef>
              <a:buSzTx/>
              <a:buNone/>
              <a:defRPr sz="275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37431711"/>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12" name="Title Text"/>
          <p:cNvSpPr txBox="1">
            <a:spLocks noGrp="1"/>
          </p:cNvSpPr>
          <p:nvPr>
            <p:ph type="title"/>
          </p:nvPr>
        </p:nvSpPr>
        <p:spPr>
          <a:xfrm>
            <a:off x="539260" y="665162"/>
            <a:ext cx="10814540" cy="2387601"/>
          </a:xfrm>
          <a:prstGeom prst="rect">
            <a:avLst/>
          </a:prstGeom>
        </p:spPr>
        <p:txBody>
          <a:bodyPr/>
          <a:lstStyle>
            <a:lvl1pPr>
              <a:defRPr sz="3200"/>
            </a:lvl1pPr>
          </a:lstStyle>
          <a:p>
            <a:r>
              <a:t>Title Text</a:t>
            </a:r>
          </a:p>
        </p:txBody>
      </p:sp>
      <p:sp>
        <p:nvSpPr>
          <p:cNvPr id="13" name="Body Level One…"/>
          <p:cNvSpPr txBox="1">
            <a:spLocks noGrp="1"/>
          </p:cNvSpPr>
          <p:nvPr>
            <p:ph type="body" sz="half" idx="1"/>
          </p:nvPr>
        </p:nvSpPr>
        <p:spPr>
          <a:xfrm>
            <a:off x="539260" y="3237827"/>
            <a:ext cx="10128740" cy="1655763"/>
          </a:xfrm>
          <a:prstGeom prst="rect">
            <a:avLst/>
          </a:prstGeom>
        </p:spPr>
        <p:txBody>
          <a:bodyPr/>
          <a:lstStyle>
            <a:lvl1pPr marL="0" indent="0">
              <a:lnSpc>
                <a:spcPct val="90000"/>
              </a:lnSpc>
              <a:buSzTx/>
              <a:buFontTx/>
              <a:buNone/>
            </a:lvl1pPr>
            <a:lvl2pPr marL="0" indent="457200">
              <a:lnSpc>
                <a:spcPct val="90000"/>
              </a:lnSpc>
              <a:buSzTx/>
              <a:buFontTx/>
              <a:buNone/>
            </a:lvl2pPr>
            <a:lvl3pPr marL="0" indent="914400">
              <a:lnSpc>
                <a:spcPct val="90000"/>
              </a:lnSpc>
              <a:buSzTx/>
              <a:buFontTx/>
              <a:buNone/>
            </a:lvl3pPr>
            <a:lvl4pPr marL="0" indent="1371600">
              <a:lnSpc>
                <a:spcPct val="90000"/>
              </a:lnSpc>
              <a:buSzTx/>
              <a:buFontTx/>
              <a:buNone/>
            </a:lvl4pPr>
            <a:lvl5pPr marL="0" indent="1828800">
              <a:lnSpc>
                <a:spcPct val="90000"/>
              </a:lnSpc>
              <a:buSzTx/>
              <a:buFontTx/>
              <a:buNone/>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 name="Straight Connector 7"/>
          <p:cNvSpPr/>
          <p:nvPr/>
        </p:nvSpPr>
        <p:spPr>
          <a:xfrm>
            <a:off x="539259" y="3055777"/>
            <a:ext cx="10814541" cy="1"/>
          </a:xfrm>
          <a:prstGeom prst="line">
            <a:avLst/>
          </a:prstGeom>
          <a:ln w="6350">
            <a:solidFill>
              <a:schemeClr val="accent1"/>
            </a:solidFill>
            <a:miter/>
          </a:ln>
        </p:spPr>
        <p:txBody>
          <a:bodyPr lIns="45719" rIns="45719"/>
          <a:lstStyle/>
          <a:p>
            <a:endParaRPr/>
          </a:p>
        </p:txBody>
      </p:sp>
    </p:spTree>
    <p:extLst>
      <p:ext uri="{BB962C8B-B14F-4D97-AF65-F5344CB8AC3E}">
        <p14:creationId xmlns:p14="http://schemas.microsoft.com/office/powerpoint/2010/main" val="398148981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11/5/2023</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11/5/2023</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11/5/2023</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11/5/2023</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11/5/2023</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11/5/2023</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11/5/2023</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11/5/2023</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11/5/2023</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1" r:id="rId14"/>
    <p:sldLayoutId id="2147483663" r:id="rId15"/>
    <p:sldLayoutId id="2147483665" r:id="rId16"/>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creativecommons.org/licenses/by-sa/4.0/" TargetMode="Externa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hyperlink" Target="https://xkcd.com/327/"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owasp.org/www-project-top-ten/2017/A1_2017-Injection"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hyperlink" Target="https://owasp.org/Top10/A03_2021-Injection/"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hyperlink" Target="https://rest-example.covey.town/transcripts/%3Ch1%3ECongratulations!%3C/h1%3E%20You%20are%20the%201000th%20visitor%20to%20the%20transcript%20site!%20You%20have%20been%20selected%20to%20receive%20a%20free%20iPad.%20To%20claim%20your%20prize%20%3Ca%20href='https:/www.youtube.com/watch?v=DLzxrzFCyOs'%3Eclick%20here!%3C/a%3E%3Cscript%20language=%22javascript%22%3Edocument.getRootNode().body.innerHTML='%3Ch1%3ECongratulations!%3C/h1%3EYou%20are%20the%201000th%20visitor%20to%20the%20transcript%20site!%20You%20have%20been%20selected%20to%20receive%20a%20free%20iPad.%20To%20claim%20your%20prize%20%3Ca%20href=%22https://www.youtube.com/watch?v=DLzxrzFCyOs%22%3Eclick%20here!%3C/a%3E';alert('You%20are%20a%20winner!');%3C/script%3E"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2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rest-example.covey.town/transcripts/%3Ch1%3ECongratulations!%3C/h1%3E%20You%20are%20the%201000th%20visitor%20to%20the%20transcript%20site!%20You%20have%20been%20selected%20to%20receive%20a%20free%20iPad.%20To%20claim%20your%20prize%20%3Ca%20href='https:/www.youtube.com/watch?v=DLzxrzFCyOs'%3Eclick%20here!%3C/a%3E%3Cscript%20language=%22javascript%22%3Edocument.getRootNode().body.innerHTML='%3Ch1%3ECongratulations!%3C/h1%3EYou%20are%20the%201000th%20visitor%20to%20the%20transcript%20site!%20You%20have%20been%20selected%20to%20receive%20a%20free%20iPad.%20To%20claim%20your%20prize%20%3Ca%20href=%22https://www.youtube.com/watch?v=DLzxrzFCyOs%22%3Eclick%20here!%3C/a%3E';alert('You%20are%20a%20winner!');%3C/script%3E" TargetMode="External"/><Relationship Id="rId7" Type="http://schemas.openxmlformats.org/officeDocument/2006/relationships/image" Target="../media/image6.jpe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hyperlink" Target="https://www.youtube.com/watch?v=DLzxrzFCyOs" TargetMode="External"/><Relationship Id="rId5" Type="http://schemas.openxmlformats.org/officeDocument/2006/relationships/image" Target="../media/image12.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hyperlink" Target="https://nvd.nist.gov/vuln/detail/CVE-2021-44228"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hyperlink" Target="https://thehackernews.com/2021/12/extremely-critical-log4j-vulnerability.html" TargetMode="External"/><Relationship Id="rId5" Type="http://schemas.openxmlformats.org/officeDocument/2006/relationships/image" Target="../media/image17.png"/><Relationship Id="rId4" Type="http://schemas.openxmlformats.org/officeDocument/2006/relationships/hyperlink" Target="https://duo.com/decipher/apt41-compromised-six-state-government-networks"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eslint.org/blog/2018/07/postmortem-for-malicious-package-publishes/"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4.wmf"/></Relationships>
</file>

<file path=ppt/slides/_rels/slide46.xml.rels><?xml version="1.0" encoding="UTF-8" standalone="yes"?>
<Relationships xmlns="http://schemas.openxmlformats.org/package/2006/relationships"><Relationship Id="rId3" Type="http://schemas.openxmlformats.org/officeDocument/2006/relationships/hyperlink" Target="https://arxiv.org/abs/2112.10165"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hyperlink" Target="https://ieeexplore.ieee.org/document/8055663"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S 4530 &amp; CS 5500…"/>
          <p:cNvSpPr txBox="1">
            <a:spLocks noGrp="1"/>
          </p:cNvSpPr>
          <p:nvPr>
            <p:ph type="ctrTitle"/>
          </p:nvPr>
        </p:nvSpPr>
        <p:spPr>
          <a:prstGeom prst="rect">
            <a:avLst/>
          </a:prstGeom>
        </p:spPr>
        <p:txBody>
          <a:bodyPr/>
          <a:lstStyle/>
          <a:p>
            <a:r>
              <a:rPr dirty="0"/>
              <a:t>CS 4530: Fundamentals of Software Engineering</a:t>
            </a:r>
          </a:p>
          <a:p>
            <a:endParaRPr dirty="0"/>
          </a:p>
          <a:p>
            <a:r>
              <a:rPr dirty="0"/>
              <a:t>Module 15: Software Engineering &amp; Security</a:t>
            </a:r>
          </a:p>
        </p:txBody>
      </p:sp>
      <p:sp>
        <p:nvSpPr>
          <p:cNvPr id="60" name="Jonathan Bell, John Boyland, Mitch Wand…"/>
          <p:cNvSpPr txBox="1">
            <a:spLocks noGrp="1"/>
          </p:cNvSpPr>
          <p:nvPr>
            <p:ph type="subTitle" sz="half" idx="1"/>
          </p:nvPr>
        </p:nvSpPr>
        <p:spPr>
          <a:prstGeom prst="rect">
            <a:avLst/>
          </a:prstGeom>
        </p:spPr>
        <p:txBody>
          <a:bodyPr/>
          <a:lstStyle/>
          <a:p>
            <a:pPr defTabSz="777240">
              <a:spcBef>
                <a:spcPts val="800"/>
              </a:spcBef>
              <a:defRPr sz="2125"/>
            </a:pPr>
            <a:r>
              <a:rPr dirty="0"/>
              <a:t>Adeel </a:t>
            </a:r>
            <a:r>
              <a:rPr dirty="0" err="1"/>
              <a:t>Bhutta</a:t>
            </a:r>
            <a:r>
              <a:rPr lang="en-US" dirty="0"/>
              <a:t> and</a:t>
            </a:r>
            <a:r>
              <a:rPr dirty="0"/>
              <a:t> Mitch Wand</a:t>
            </a:r>
          </a:p>
          <a:p>
            <a:pPr defTabSz="777240">
              <a:spcBef>
                <a:spcPts val="800"/>
              </a:spcBef>
              <a:defRPr sz="2125"/>
            </a:pPr>
            <a:r>
              <a:rPr dirty="0"/>
              <a:t>Khoury College of Computer Sciences</a:t>
            </a:r>
          </a:p>
          <a:p>
            <a:pPr defTabSz="777240">
              <a:spcBef>
                <a:spcPts val="800"/>
              </a:spcBef>
              <a:defRPr sz="2125"/>
            </a:pPr>
            <a:endParaRPr dirty="0"/>
          </a:p>
          <a:p>
            <a:pPr defTabSz="777240">
              <a:spcBef>
                <a:spcPts val="800"/>
              </a:spcBef>
              <a:defRPr sz="2125"/>
            </a:pPr>
            <a:r>
              <a:rPr dirty="0"/>
              <a:t>© 2023, released under </a:t>
            </a:r>
            <a:r>
              <a:rPr dirty="0">
                <a:hlinkClick r:id="rId2"/>
              </a:rPr>
              <a:t>CC BY-SA</a:t>
            </a:r>
          </a:p>
        </p:txBody>
      </p:sp>
      <p:sp>
        <p:nvSpPr>
          <p:cNvPr id="61" name="Slide Number"/>
          <p:cNvSpPr txBox="1">
            <a:spLocks noGrp="1"/>
          </p:cNvSpPr>
          <p:nvPr>
            <p:ph type="sldNum" sz="quarter" idx="2"/>
          </p:nvPr>
        </p:nvSpPr>
        <p:spPr>
          <a:xfrm>
            <a:off x="11172418" y="6414760"/>
            <a:ext cx="181382"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a:t>
            </a:fld>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Threat Model</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p:txBody>
          <a:bodyPr>
            <a:normAutofit lnSpcReduction="10000"/>
          </a:bodyPr>
          <a:lstStyle/>
          <a:p>
            <a:pPr>
              <a:spcBef>
                <a:spcPts val="1000"/>
              </a:spcBef>
            </a:pPr>
            <a:r>
              <a:rPr lang="en-US" dirty="0"/>
              <a:t>Trust:</a:t>
            </a:r>
          </a:p>
          <a:p>
            <a:pPr lvl="1">
              <a:spcBef>
                <a:spcPts val="1000"/>
              </a:spcBef>
            </a:pPr>
            <a:r>
              <a:rPr lang="en-US" dirty="0"/>
              <a:t>Developers writing our code (at least for the code they touch)</a:t>
            </a:r>
          </a:p>
          <a:p>
            <a:pPr lvl="1">
              <a:spcBef>
                <a:spcPts val="1000"/>
              </a:spcBef>
            </a:pPr>
            <a:r>
              <a:rPr lang="en-US" dirty="0"/>
              <a:t>Server running our code</a:t>
            </a:r>
          </a:p>
          <a:p>
            <a:pPr lvl="1">
              <a:spcBef>
                <a:spcPts val="1000"/>
              </a:spcBef>
            </a:pPr>
            <a:r>
              <a:rPr lang="en-US" dirty="0"/>
              <a:t>Popular dependencies that we use and update</a:t>
            </a:r>
          </a:p>
          <a:p>
            <a:pPr>
              <a:spcBef>
                <a:spcPts val="1000"/>
              </a:spcBef>
            </a:pPr>
            <a:r>
              <a:rPr lang="en-US" dirty="0"/>
              <a:t>Don’t trust:</a:t>
            </a:r>
          </a:p>
          <a:p>
            <a:pPr lvl="1">
              <a:spcBef>
                <a:spcPts val="1000"/>
              </a:spcBef>
            </a:pPr>
            <a:r>
              <a:rPr lang="en-US" dirty="0"/>
              <a:t>Code running in browser</a:t>
            </a:r>
          </a:p>
          <a:p>
            <a:pPr lvl="1">
              <a:spcBef>
                <a:spcPts val="1000"/>
              </a:spcBef>
            </a:pPr>
            <a:r>
              <a:rPr lang="en-US" dirty="0"/>
              <a:t>Inputs from users</a:t>
            </a:r>
          </a:p>
          <a:p>
            <a:pPr lvl="1">
              <a:spcBef>
                <a:spcPts val="1000"/>
              </a:spcBef>
            </a:pPr>
            <a:r>
              <a:rPr lang="en-US" dirty="0"/>
              <a:t>Other employees (different employees should have access to different resources)</a:t>
            </a:r>
          </a:p>
        </p:txBody>
      </p:sp>
    </p:spTree>
    <p:extLst>
      <p:ext uri="{BB962C8B-B14F-4D97-AF65-F5344CB8AC3E}">
        <p14:creationId xmlns:p14="http://schemas.microsoft.com/office/powerpoint/2010/main" val="2343335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FE1-AAC9-DB49-958F-35F87E447664}"/>
              </a:ext>
            </a:extLst>
          </p:cNvPr>
          <p:cNvSpPr>
            <a:spLocks noGrp="1"/>
          </p:cNvSpPr>
          <p:nvPr>
            <p:ph type="title"/>
          </p:nvPr>
        </p:nvSpPr>
        <p:spPr/>
        <p:txBody>
          <a:bodyPr/>
          <a:lstStyle/>
          <a:p>
            <a:r>
              <a:rPr lang="en-US" dirty="0"/>
              <a:t>A Baseline Security Policy</a:t>
            </a:r>
          </a:p>
        </p:txBody>
      </p:sp>
      <p:sp>
        <p:nvSpPr>
          <p:cNvPr id="4" name="Text Placeholder 3">
            <a:extLst>
              <a:ext uri="{FF2B5EF4-FFF2-40B4-BE49-F238E27FC236}">
                <a16:creationId xmlns:a16="http://schemas.microsoft.com/office/drawing/2014/main" id="{C7537FBD-FAC6-EB42-B286-483FD564DAFD}"/>
              </a:ext>
            </a:extLst>
          </p:cNvPr>
          <p:cNvSpPr>
            <a:spLocks noGrp="1"/>
          </p:cNvSpPr>
          <p:nvPr>
            <p:ph idx="1"/>
          </p:nvPr>
        </p:nvSpPr>
        <p:spPr>
          <a:xfrm>
            <a:off x="838199" y="1749542"/>
            <a:ext cx="8887691" cy="4351338"/>
          </a:xfrm>
        </p:spPr>
        <p:txBody>
          <a:bodyPr>
            <a:normAutofit/>
          </a:bodyPr>
          <a:lstStyle/>
          <a:p>
            <a:r>
              <a:rPr lang="en-US" dirty="0"/>
              <a:t>Encrypt all data in transit, sensitive data at rest</a:t>
            </a:r>
          </a:p>
          <a:p>
            <a:r>
              <a:rPr lang="en-US" dirty="0"/>
              <a:t>Use multi-factor authentication</a:t>
            </a:r>
          </a:p>
          <a:p>
            <a:r>
              <a:rPr lang="en-US" dirty="0"/>
              <a:t>Use encapsulated zones/layers of security </a:t>
            </a:r>
          </a:p>
          <a:p>
            <a:pPr lvl="1"/>
            <a:r>
              <a:rPr lang="en-US" dirty="0"/>
              <a:t>Different people have access to different resources</a:t>
            </a:r>
          </a:p>
          <a:p>
            <a:pPr lvl="1"/>
            <a:r>
              <a:rPr lang="en-US" dirty="0"/>
              <a:t>Principle of Least Privilege</a:t>
            </a:r>
          </a:p>
          <a:p>
            <a:r>
              <a:rPr lang="en-US" dirty="0"/>
              <a:t>Log everything! (employee data accesses/modifications) (maybe)</a:t>
            </a:r>
          </a:p>
          <a:p>
            <a:r>
              <a:rPr lang="en-US" dirty="0"/>
              <a:t>Do regular, automatic, off-site backups</a:t>
            </a:r>
          </a:p>
          <a:p>
            <a:pPr>
              <a:spcBef>
                <a:spcPts val="1000"/>
              </a:spcBef>
            </a:pPr>
            <a:r>
              <a:rPr lang="en-US" dirty="0"/>
              <a:t>Bring in security experts early for riskier situations</a:t>
            </a:r>
          </a:p>
        </p:txBody>
      </p:sp>
    </p:spTree>
    <p:extLst>
      <p:ext uri="{BB962C8B-B14F-4D97-AF65-F5344CB8AC3E}">
        <p14:creationId xmlns:p14="http://schemas.microsoft.com/office/powerpoint/2010/main" val="22435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916624-2CC1-1D19-51D2-9BE9BE118617}"/>
              </a:ext>
            </a:extLst>
          </p:cNvPr>
          <p:cNvSpPr>
            <a:spLocks noGrp="1"/>
          </p:cNvSpPr>
          <p:nvPr>
            <p:ph type="title"/>
          </p:nvPr>
        </p:nvSpPr>
        <p:spPr/>
        <p:txBody>
          <a:bodyPr/>
          <a:lstStyle/>
          <a:p>
            <a:r>
              <a:rPr lang="en-US" dirty="0"/>
              <a:t>How much should you log?</a:t>
            </a:r>
          </a:p>
        </p:txBody>
      </p:sp>
      <p:sp>
        <p:nvSpPr>
          <p:cNvPr id="4" name="Slide Number Placeholder 3">
            <a:extLst>
              <a:ext uri="{FF2B5EF4-FFF2-40B4-BE49-F238E27FC236}">
                <a16:creationId xmlns:a16="http://schemas.microsoft.com/office/drawing/2014/main" id="{F4C01BCF-F0BB-6DB4-15C6-E20155C38372}"/>
              </a:ext>
            </a:extLst>
          </p:cNvPr>
          <p:cNvSpPr>
            <a:spLocks noGrp="1"/>
          </p:cNvSpPr>
          <p:nvPr>
            <p:ph type="sldNum" sz="quarter" idx="12"/>
          </p:nvPr>
        </p:nvSpPr>
        <p:spPr/>
        <p:txBody>
          <a:bodyPr/>
          <a:lstStyle/>
          <a:p>
            <a:fld id="{20F37917-FD3A-4669-9018-DA04BCDD3D75}" type="slidenum">
              <a:rPr lang="en-US" smtClean="0"/>
              <a:t>12</a:t>
            </a:fld>
            <a:endParaRPr lang="en-US"/>
          </a:p>
        </p:txBody>
      </p:sp>
      <p:grpSp>
        <p:nvGrpSpPr>
          <p:cNvPr id="9" name="Group 8">
            <a:extLst>
              <a:ext uri="{FF2B5EF4-FFF2-40B4-BE49-F238E27FC236}">
                <a16:creationId xmlns:a16="http://schemas.microsoft.com/office/drawing/2014/main" id="{179BFE83-5C0F-0590-CDFF-0816F0E460AB}"/>
              </a:ext>
            </a:extLst>
          </p:cNvPr>
          <p:cNvGrpSpPr/>
          <p:nvPr/>
        </p:nvGrpSpPr>
        <p:grpSpPr>
          <a:xfrm>
            <a:off x="0" y="2762110"/>
            <a:ext cx="12192000" cy="1333780"/>
            <a:chOff x="0" y="2762110"/>
            <a:chExt cx="12192000" cy="1333780"/>
          </a:xfrm>
        </p:grpSpPr>
        <p:pic>
          <p:nvPicPr>
            <p:cNvPr id="6" name="Picture 5">
              <a:extLst>
                <a:ext uri="{FF2B5EF4-FFF2-40B4-BE49-F238E27FC236}">
                  <a16:creationId xmlns:a16="http://schemas.microsoft.com/office/drawing/2014/main" id="{34E286A8-8D02-8A16-0C1E-C4F01C70C98C}"/>
                </a:ext>
              </a:extLst>
            </p:cNvPr>
            <p:cNvPicPr>
              <a:picLocks noChangeAspect="1"/>
            </p:cNvPicPr>
            <p:nvPr/>
          </p:nvPicPr>
          <p:blipFill>
            <a:blip r:embed="rId3"/>
            <a:stretch>
              <a:fillRect/>
            </a:stretch>
          </p:blipFill>
          <p:spPr>
            <a:xfrm>
              <a:off x="0" y="2762110"/>
              <a:ext cx="12192000" cy="1333780"/>
            </a:xfrm>
            <a:prstGeom prst="rect">
              <a:avLst/>
            </a:prstGeom>
          </p:spPr>
        </p:pic>
        <p:sp>
          <p:nvSpPr>
            <p:cNvPr id="8" name="Rectangle 7">
              <a:extLst>
                <a:ext uri="{FF2B5EF4-FFF2-40B4-BE49-F238E27FC236}">
                  <a16:creationId xmlns:a16="http://schemas.microsoft.com/office/drawing/2014/main" id="{AE6A2553-8305-8893-74FA-E55C5305C389}"/>
                </a:ext>
              </a:extLst>
            </p:cNvPr>
            <p:cNvSpPr/>
            <p:nvPr/>
          </p:nvSpPr>
          <p:spPr>
            <a:xfrm>
              <a:off x="688769" y="2762110"/>
              <a:ext cx="1531917" cy="314696"/>
            </a:xfrm>
            <a:prstGeom prst="rect">
              <a:avLst/>
            </a:prstGeom>
            <a:solidFill>
              <a:schemeClr val="accent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spTree>
    <p:extLst>
      <p:ext uri="{BB962C8B-B14F-4D97-AF65-F5344CB8AC3E}">
        <p14:creationId xmlns:p14="http://schemas.microsoft.com/office/powerpoint/2010/main" val="398003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DD7CAE-4518-61D6-2E3F-11B62EAD9B07}"/>
              </a:ext>
            </a:extLst>
          </p:cNvPr>
          <p:cNvSpPr>
            <a:spLocks noGrp="1"/>
          </p:cNvSpPr>
          <p:nvPr>
            <p:ph type="title"/>
          </p:nvPr>
        </p:nvSpPr>
        <p:spPr/>
        <p:txBody>
          <a:bodyPr/>
          <a:lstStyle/>
          <a:p>
            <a:r>
              <a:rPr lang="en-US" dirty="0"/>
              <a:t>Backups can mitigate the risks of a ransomware attack</a:t>
            </a:r>
          </a:p>
        </p:txBody>
      </p:sp>
      <p:sp>
        <p:nvSpPr>
          <p:cNvPr id="3" name="Slide Number Placeholder 2">
            <a:extLst>
              <a:ext uri="{FF2B5EF4-FFF2-40B4-BE49-F238E27FC236}">
                <a16:creationId xmlns:a16="http://schemas.microsoft.com/office/drawing/2014/main" id="{B58C3B95-E713-2F49-193C-E414D2BB6034}"/>
              </a:ext>
            </a:extLst>
          </p:cNvPr>
          <p:cNvSpPr>
            <a:spLocks noGrp="1"/>
          </p:cNvSpPr>
          <p:nvPr>
            <p:ph type="sldNum" sz="quarter" idx="12"/>
          </p:nvPr>
        </p:nvSpPr>
        <p:spPr/>
        <p:txBody>
          <a:bodyPr/>
          <a:lstStyle/>
          <a:p>
            <a:fld id="{20F37917-FD3A-4669-9018-DA04BCDD3D75}" type="slidenum">
              <a:rPr lang="en-US" smtClean="0"/>
              <a:t>13</a:t>
            </a:fld>
            <a:endParaRPr lang="en-US"/>
          </a:p>
        </p:txBody>
      </p:sp>
      <p:pic>
        <p:nvPicPr>
          <p:cNvPr id="1026" name="Picture 2">
            <a:extLst>
              <a:ext uri="{FF2B5EF4-FFF2-40B4-BE49-F238E27FC236}">
                <a16:creationId xmlns:a16="http://schemas.microsoft.com/office/drawing/2014/main" id="{E3748423-A6B5-D2F9-CC5F-225E5D821E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8464" y="1674415"/>
            <a:ext cx="695641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961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C58A9-B8A3-B9A5-318B-04FD88DF6205}"/>
              </a:ext>
            </a:extLst>
          </p:cNvPr>
          <p:cNvSpPr>
            <a:spLocks noGrp="1"/>
          </p:cNvSpPr>
          <p:nvPr>
            <p:ph type="title"/>
          </p:nvPr>
        </p:nvSpPr>
        <p:spPr/>
        <p:txBody>
          <a:bodyPr/>
          <a:lstStyle/>
          <a:p>
            <a:r>
              <a:rPr lang="en-US" dirty="0"/>
              <a:t>Off-site backups mitigate the risks of natural disasters</a:t>
            </a:r>
          </a:p>
        </p:txBody>
      </p:sp>
      <p:sp>
        <p:nvSpPr>
          <p:cNvPr id="3" name="Slide Number Placeholder 2">
            <a:extLst>
              <a:ext uri="{FF2B5EF4-FFF2-40B4-BE49-F238E27FC236}">
                <a16:creationId xmlns:a16="http://schemas.microsoft.com/office/drawing/2014/main" id="{47BA441C-74EC-59AB-6EEA-C6FA5CAF90E4}"/>
              </a:ext>
            </a:extLst>
          </p:cNvPr>
          <p:cNvSpPr>
            <a:spLocks noGrp="1"/>
          </p:cNvSpPr>
          <p:nvPr>
            <p:ph type="sldNum" sz="quarter" idx="12"/>
          </p:nvPr>
        </p:nvSpPr>
        <p:spPr/>
        <p:txBody>
          <a:bodyPr/>
          <a:lstStyle/>
          <a:p>
            <a:fld id="{20F37917-FD3A-4669-9018-DA04BCDD3D75}" type="slidenum">
              <a:rPr lang="en-US" smtClean="0"/>
              <a:t>14</a:t>
            </a:fld>
            <a:endParaRPr lang="en-US"/>
          </a:p>
        </p:txBody>
      </p:sp>
      <p:pic>
        <p:nvPicPr>
          <p:cNvPr id="2052" name="Picture 4">
            <a:extLst>
              <a:ext uri="{FF2B5EF4-FFF2-40B4-BE49-F238E27FC236}">
                <a16:creationId xmlns:a16="http://schemas.microsoft.com/office/drawing/2014/main" id="{3E332ECB-0703-8455-E275-2E55AFD77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7823" y="1561959"/>
            <a:ext cx="8516353" cy="4794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012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896EC-01D5-1E46-B7BF-A8259F389172}"/>
              </a:ext>
            </a:extLst>
          </p:cNvPr>
          <p:cNvSpPr>
            <a:spLocks noGrp="1"/>
          </p:cNvSpPr>
          <p:nvPr>
            <p:ph type="title"/>
          </p:nvPr>
        </p:nvSpPr>
        <p:spPr/>
        <p:txBody>
          <a:bodyPr>
            <a:normAutofit/>
          </a:bodyPr>
          <a:lstStyle/>
          <a:p>
            <a:r>
              <a:rPr lang="en-US" dirty="0"/>
              <a:t>In the remainder of this module, we will discuss 5 major classes of vulnerabilities</a:t>
            </a:r>
          </a:p>
        </p:txBody>
      </p:sp>
      <p:sp>
        <p:nvSpPr>
          <p:cNvPr id="4" name="Text Placeholder 3">
            <a:extLst>
              <a:ext uri="{FF2B5EF4-FFF2-40B4-BE49-F238E27FC236}">
                <a16:creationId xmlns:a16="http://schemas.microsoft.com/office/drawing/2014/main" id="{DFC2F76F-2860-2B4C-9F8B-7BB2DB7CF941}"/>
              </a:ext>
            </a:extLst>
          </p:cNvPr>
          <p:cNvSpPr>
            <a:spLocks noGrp="1"/>
          </p:cNvSpPr>
          <p:nvPr>
            <p:ph idx="1"/>
          </p:nvPr>
        </p:nvSpPr>
        <p:spPr/>
        <p:txBody>
          <a:bodyPr>
            <a:normAutofit/>
          </a:bodyPr>
          <a:lstStyle/>
          <a:p>
            <a:r>
              <a:rPr lang="en-US" dirty="0"/>
              <a:t>Vulnerability 1: Code that runs in an untrusted environment</a:t>
            </a:r>
          </a:p>
          <a:p>
            <a:r>
              <a:rPr lang="en-US" dirty="0"/>
              <a:t>Vulnerability 2: Untrusted Inputs</a:t>
            </a:r>
          </a:p>
          <a:p>
            <a:r>
              <a:rPr lang="en-US" dirty="0"/>
              <a:t>Vulnerability 3: Bad authentication (of both sender and receiver!)</a:t>
            </a:r>
          </a:p>
          <a:p>
            <a:r>
              <a:rPr lang="en-US" dirty="0"/>
              <a:t>Vulnerability 4: Malicious software from the software supply chain</a:t>
            </a:r>
          </a:p>
          <a:p>
            <a:r>
              <a:rPr lang="en-US" dirty="0"/>
              <a:t>Vulnerability 5: Failure to apply security policy. </a:t>
            </a:r>
          </a:p>
        </p:txBody>
      </p:sp>
    </p:spTree>
    <p:extLst>
      <p:ext uri="{BB962C8B-B14F-4D97-AF65-F5344CB8AC3E}">
        <p14:creationId xmlns:p14="http://schemas.microsoft.com/office/powerpoint/2010/main" val="40835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F614FF9-D9FD-0E6C-DADE-98982DF87BFD}"/>
              </a:ext>
            </a:extLst>
          </p:cNvPr>
          <p:cNvSpPr txBox="1"/>
          <p:nvPr/>
        </p:nvSpPr>
        <p:spPr>
          <a:xfrm>
            <a:off x="2628374" y="4478685"/>
            <a:ext cx="3682340" cy="655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We control this</a:t>
            </a:r>
          </a:p>
        </p:txBody>
      </p:sp>
      <p:sp>
        <p:nvSpPr>
          <p:cNvPr id="6" name="TextBox 5">
            <a:extLst>
              <a:ext uri="{FF2B5EF4-FFF2-40B4-BE49-F238E27FC236}">
                <a16:creationId xmlns:a16="http://schemas.microsoft.com/office/drawing/2014/main" id="{FC967023-F381-52CB-E3F8-E4CDFB44A11A}"/>
              </a:ext>
            </a:extLst>
          </p:cNvPr>
          <p:cNvSpPr txBox="1"/>
          <p:nvPr/>
        </p:nvSpPr>
        <p:spPr>
          <a:xfrm>
            <a:off x="2628374" y="2311151"/>
            <a:ext cx="3682340" cy="6556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400" dirty="0">
                <a:solidFill>
                  <a:schemeClr val="tx1"/>
                </a:solidFill>
              </a:rPr>
              <a:t>User controls this</a:t>
            </a:r>
          </a:p>
        </p:txBody>
      </p:sp>
      <p:sp>
        <p:nvSpPr>
          <p:cNvPr id="166" name="Example: Client/server application"/>
          <p:cNvSpPr txBox="1">
            <a:spLocks noGrp="1"/>
          </p:cNvSpPr>
          <p:nvPr>
            <p:ph type="title"/>
          </p:nvPr>
        </p:nvSpPr>
        <p:spPr>
          <a:prstGeom prst="rect">
            <a:avLst/>
          </a:prstGeom>
        </p:spPr>
        <p:txBody>
          <a:bodyPr>
            <a:normAutofit fontScale="90000"/>
          </a:bodyPr>
          <a:lstStyle/>
          <a:p>
            <a:r>
              <a:rPr lang="en-US" dirty="0"/>
              <a:t>Vulnerability 1 Example: authentication code in a web application</a:t>
            </a:r>
            <a:endParaRPr dirty="0"/>
          </a:p>
        </p:txBody>
      </p:sp>
      <p:sp>
        <p:nvSpPr>
          <p:cNvPr id="168" name="function checkPassword(inputPassword: string){…"/>
          <p:cNvSpPr txBox="1"/>
          <p:nvPr/>
        </p:nvSpPr>
        <p:spPr>
          <a:xfrm>
            <a:off x="7013962" y="1479451"/>
            <a:ext cx="5317298" cy="22057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defTabSz="228600">
              <a:defRPr sz="3100">
                <a:solidFill>
                  <a:srgbClr val="000000"/>
                </a:solidFill>
                <a:latin typeface="Courier"/>
                <a:ea typeface="Courier"/>
                <a:cs typeface="Courier"/>
                <a:sym typeface="Courier"/>
              </a:defRPr>
            </a:pPr>
            <a:r>
              <a:rPr sz="2000" b="1" dirty="0">
                <a:solidFill>
                  <a:srgbClr val="011480"/>
                </a:solidFill>
                <a:latin typeface="Consolas" panose="020B0609020204030204" pitchFamily="49" charset="0"/>
              </a:rPr>
              <a:t>function </a:t>
            </a:r>
            <a:r>
              <a:rPr sz="2000" dirty="0" err="1">
                <a:latin typeface="Consolas" panose="020B0609020204030204" pitchFamily="49" charset="0"/>
              </a:rPr>
              <a:t>checkPassword</a:t>
            </a:r>
            <a:r>
              <a:rPr sz="2000" dirty="0">
                <a:latin typeface="Consolas" panose="020B0609020204030204" pitchFamily="49" charset="0"/>
              </a:rPr>
              <a:t>(</a:t>
            </a:r>
            <a:r>
              <a:rPr sz="2000" dirty="0" err="1">
                <a:latin typeface="Consolas" panose="020B0609020204030204" pitchFamily="49" charset="0"/>
              </a:rPr>
              <a:t>inputPassword</a:t>
            </a:r>
            <a:r>
              <a:rPr sz="2000" dirty="0">
                <a:latin typeface="Consolas" panose="020B0609020204030204" pitchFamily="49" charset="0"/>
              </a:rPr>
              <a:t>: </a:t>
            </a:r>
            <a:r>
              <a:rPr sz="2000" b="1" dirty="0">
                <a:solidFill>
                  <a:srgbClr val="011480"/>
                </a:solidFill>
                <a:latin typeface="Consolas" panose="020B0609020204030204" pitchFamily="49" charset="0"/>
              </a:rPr>
              <a:t>string</a:t>
            </a:r>
            <a:r>
              <a:rPr sz="2000" dirty="0">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  </a:t>
            </a:r>
            <a:r>
              <a:rPr sz="2000" b="1" dirty="0">
                <a:solidFill>
                  <a:srgbClr val="011480"/>
                </a:solidFill>
                <a:latin typeface="Consolas" panose="020B0609020204030204" pitchFamily="49" charset="0"/>
              </a:rPr>
              <a:t>if</a:t>
            </a:r>
            <a:r>
              <a:rPr sz="2000" dirty="0">
                <a:latin typeface="Consolas" panose="020B0609020204030204" pitchFamily="49" charset="0"/>
              </a:rPr>
              <a:t>(</a:t>
            </a:r>
            <a:r>
              <a:rPr sz="2000" dirty="0" err="1">
                <a:latin typeface="Consolas" panose="020B0609020204030204" pitchFamily="49" charset="0"/>
              </a:rPr>
              <a:t>inputPassword</a:t>
            </a:r>
            <a:r>
              <a:rPr sz="2000" dirty="0">
                <a:latin typeface="Consolas" panose="020B0609020204030204" pitchFamily="49" charset="0"/>
              </a:rPr>
              <a:t> === </a:t>
            </a:r>
            <a:r>
              <a:rPr sz="2000" b="1" dirty="0">
                <a:solidFill>
                  <a:srgbClr val="018001"/>
                </a:solidFill>
                <a:latin typeface="Consolas" panose="020B0609020204030204" pitchFamily="49" charset="0"/>
              </a:rPr>
              <a:t>'</a:t>
            </a:r>
            <a:r>
              <a:rPr sz="2000" b="1" dirty="0" err="1">
                <a:solidFill>
                  <a:srgbClr val="018001"/>
                </a:solidFill>
                <a:latin typeface="Consolas" panose="020B0609020204030204" pitchFamily="49" charset="0"/>
              </a:rPr>
              <a:t>letmein</a:t>
            </a:r>
            <a:r>
              <a:rPr sz="2000" b="1" dirty="0">
                <a:solidFill>
                  <a:srgbClr val="018001"/>
                </a:solidFill>
                <a:latin typeface="Consolas" panose="020B0609020204030204" pitchFamily="49" charset="0"/>
              </a:rPr>
              <a:t>'</a:t>
            </a:r>
            <a:r>
              <a:rPr sz="2000" dirty="0">
                <a:latin typeface="Consolas" panose="020B0609020204030204" pitchFamily="49" charset="0"/>
              </a:rPr>
              <a:t>){</a:t>
            </a:r>
          </a:p>
          <a:p>
            <a:pPr defTabSz="228600">
              <a:defRPr sz="3100" b="1">
                <a:solidFill>
                  <a:srgbClr val="011480"/>
                </a:solidFill>
                <a:latin typeface="Courier"/>
                <a:ea typeface="Courier"/>
                <a:cs typeface="Courier"/>
                <a:sym typeface="Courier"/>
              </a:defRPr>
            </a:pPr>
            <a:r>
              <a:rPr sz="2000" dirty="0">
                <a:solidFill>
                  <a:srgbClr val="000000"/>
                </a:solidFill>
                <a:latin typeface="Consolas" panose="020B0609020204030204" pitchFamily="49" charset="0"/>
              </a:rPr>
              <a:t>    </a:t>
            </a:r>
            <a:r>
              <a:rPr sz="2000" dirty="0">
                <a:latin typeface="Consolas" panose="020B0609020204030204" pitchFamily="49" charset="0"/>
              </a:rPr>
              <a:t>return true</a:t>
            </a:r>
            <a:r>
              <a:rPr sz="2000" dirty="0">
                <a:solidFill>
                  <a:srgbClr val="000000"/>
                </a:solidFill>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  }</a:t>
            </a:r>
          </a:p>
          <a:p>
            <a:pPr defTabSz="228600">
              <a:defRPr sz="3100" b="1">
                <a:solidFill>
                  <a:srgbClr val="011480"/>
                </a:solidFill>
                <a:latin typeface="Courier"/>
                <a:ea typeface="Courier"/>
                <a:cs typeface="Courier"/>
                <a:sym typeface="Courier"/>
              </a:defRPr>
            </a:pPr>
            <a:r>
              <a:rPr sz="2000" dirty="0">
                <a:solidFill>
                  <a:srgbClr val="000000"/>
                </a:solidFill>
                <a:latin typeface="Consolas" panose="020B0609020204030204" pitchFamily="49" charset="0"/>
              </a:rPr>
              <a:t>  </a:t>
            </a:r>
            <a:r>
              <a:rPr sz="2000" dirty="0">
                <a:latin typeface="Consolas" panose="020B0609020204030204" pitchFamily="49" charset="0"/>
              </a:rPr>
              <a:t>return false</a:t>
            </a:r>
            <a:r>
              <a:rPr sz="2000" dirty="0">
                <a:solidFill>
                  <a:srgbClr val="000000"/>
                </a:solidFill>
                <a:latin typeface="Consolas" panose="020B0609020204030204" pitchFamily="49" charset="0"/>
              </a:rPr>
              <a:t>;</a:t>
            </a:r>
          </a:p>
          <a:p>
            <a:pPr defTabSz="228600">
              <a:defRPr sz="3100">
                <a:solidFill>
                  <a:srgbClr val="000000"/>
                </a:solidFill>
                <a:latin typeface="Courier"/>
                <a:ea typeface="Courier"/>
                <a:cs typeface="Courier"/>
                <a:sym typeface="Courier"/>
              </a:defRPr>
            </a:pPr>
            <a:r>
              <a:rPr sz="2000" dirty="0">
                <a:latin typeface="Consolas" panose="020B0609020204030204" pitchFamily="49" charset="0"/>
              </a:rPr>
              <a:t>}</a:t>
            </a:r>
          </a:p>
        </p:txBody>
      </p:sp>
      <p:sp>
        <p:nvSpPr>
          <p:cNvPr id="169" name="Frontend"/>
          <p:cNvSpPr/>
          <p:nvPr/>
        </p:nvSpPr>
        <p:spPr>
          <a:xfrm>
            <a:off x="5388162" y="1932788"/>
            <a:ext cx="1499526" cy="1496207"/>
          </a:xfrm>
          <a:prstGeom prst="rect">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sz="2400" dirty="0">
                <a:latin typeface="Helvetica" panose="020B0604020202020204" pitchFamily="34" charset="0"/>
                <a:cs typeface="Helvetica" panose="020B0604020202020204" pitchFamily="34" charset="0"/>
              </a:rPr>
              <a:t>Front</a:t>
            </a:r>
            <a:r>
              <a:rPr lang="en-US" sz="2400" dirty="0">
                <a:latin typeface="Helvetica" panose="020B0604020202020204" pitchFamily="34" charset="0"/>
                <a:cs typeface="Helvetica" panose="020B0604020202020204" pitchFamily="34" charset="0"/>
              </a:rPr>
              <a:t> E</a:t>
            </a:r>
            <a:r>
              <a:rPr sz="2400" dirty="0">
                <a:latin typeface="Helvetica" panose="020B0604020202020204" pitchFamily="34" charset="0"/>
                <a:cs typeface="Helvetica" panose="020B0604020202020204" pitchFamily="34" charset="0"/>
              </a:rPr>
              <a:t>nd</a:t>
            </a:r>
          </a:p>
        </p:txBody>
      </p:sp>
      <p:sp>
        <p:nvSpPr>
          <p:cNvPr id="171" name="Line"/>
          <p:cNvSpPr/>
          <p:nvPr/>
        </p:nvSpPr>
        <p:spPr>
          <a:xfrm>
            <a:off x="3350453" y="3756245"/>
            <a:ext cx="5491095" cy="1"/>
          </a:xfrm>
          <a:prstGeom prst="line">
            <a:avLst/>
          </a:prstGeom>
          <a:ln w="63500">
            <a:solidFill>
              <a:srgbClr val="F14C0E"/>
            </a:solidFill>
            <a:custDash>
              <a:ds d="600000" sp="600000"/>
            </a:custDash>
            <a:miter lim="400000"/>
          </a:ln>
        </p:spPr>
        <p:txBody>
          <a:bodyPr lIns="25400" tIns="25400" rIns="25400" bIns="25400" anchor="ctr"/>
          <a:lstStyle/>
          <a:p>
            <a:endParaRPr sz="900"/>
          </a:p>
        </p:txBody>
      </p:sp>
      <p:sp>
        <p:nvSpPr>
          <p:cNvPr id="172" name="Trust boundary"/>
          <p:cNvSpPr txBox="1"/>
          <p:nvPr/>
        </p:nvSpPr>
        <p:spPr>
          <a:xfrm>
            <a:off x="1758457" y="3607487"/>
            <a:ext cx="1349024" cy="2975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sz="3200" b="1">
                <a:solidFill>
                  <a:srgbClr val="000000"/>
                </a:solidFill>
              </a:defRPr>
            </a:lvl1pPr>
          </a:lstStyle>
          <a:p>
            <a:r>
              <a:rPr sz="1600"/>
              <a:t>Trust boundary</a:t>
            </a:r>
          </a:p>
        </p:txBody>
      </p:sp>
      <p:sp>
        <p:nvSpPr>
          <p:cNvPr id="2" name="TextBox 1">
            <a:extLst>
              <a:ext uri="{FF2B5EF4-FFF2-40B4-BE49-F238E27FC236}">
                <a16:creationId xmlns:a16="http://schemas.microsoft.com/office/drawing/2014/main" id="{C17093FE-7D21-AA8E-AEE0-26F4040997DA}"/>
              </a:ext>
            </a:extLst>
          </p:cNvPr>
          <p:cNvSpPr txBox="1"/>
          <p:nvPr/>
        </p:nvSpPr>
        <p:spPr>
          <a:xfrm>
            <a:off x="1194875" y="4306340"/>
            <a:ext cx="3793787" cy="974626"/>
          </a:xfrm>
          <a:prstGeom prst="rect">
            <a:avLst/>
          </a:prstGeom>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000" dirty="0">
                <a:solidFill>
                  <a:schemeClr val="tx1"/>
                </a:solidFill>
                <a:sym typeface="Helvetica Neue"/>
              </a:rPr>
              <a:t>Fix: Move code to back end (duh!)</a:t>
            </a:r>
          </a:p>
        </p:txBody>
      </p:sp>
      <p:pic>
        <p:nvPicPr>
          <p:cNvPr id="3074" name="Picture 2">
            <a:extLst>
              <a:ext uri="{FF2B5EF4-FFF2-40B4-BE49-F238E27FC236}">
                <a16:creationId xmlns:a16="http://schemas.microsoft.com/office/drawing/2014/main" id="{D4C64B66-3310-FDAF-80C1-3940717DE9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37" y="1971173"/>
            <a:ext cx="1114425" cy="15382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C60605A-B21C-C256-7D58-CF6E2974C6B1}"/>
              </a:ext>
            </a:extLst>
          </p:cNvPr>
          <p:cNvSpPr txBox="1"/>
          <p:nvPr/>
        </p:nvSpPr>
        <p:spPr>
          <a:xfrm>
            <a:off x="496703" y="2311151"/>
            <a:ext cx="3200400" cy="605294"/>
          </a:xfrm>
          <a:prstGeom prst="rect">
            <a:avLst/>
          </a:prstGeom>
          <a:solidFill>
            <a:schemeClr val="accent4">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n-US" sz="3600" dirty="0">
                <a:solidFill>
                  <a:srgbClr val="5E5E5E"/>
                </a:solidFill>
                <a:latin typeface="Chiller" panose="04020404031007020602" pitchFamily="82" charset="0"/>
                <a:sym typeface="Helvetica Neue"/>
              </a:rPr>
              <a:t>Curses! Foiled Again!</a:t>
            </a:r>
          </a:p>
        </p:txBody>
      </p:sp>
      <p:sp>
        <p:nvSpPr>
          <p:cNvPr id="5" name="Frontend">
            <a:extLst>
              <a:ext uri="{FF2B5EF4-FFF2-40B4-BE49-F238E27FC236}">
                <a16:creationId xmlns:a16="http://schemas.microsoft.com/office/drawing/2014/main" id="{9D6A7F0C-0FBA-F834-14A6-4E25E0455D58}"/>
              </a:ext>
            </a:extLst>
          </p:cNvPr>
          <p:cNvSpPr/>
          <p:nvPr/>
        </p:nvSpPr>
        <p:spPr>
          <a:xfrm>
            <a:off x="5346237" y="4124888"/>
            <a:ext cx="1499526" cy="1496207"/>
          </a:xfrm>
          <a:prstGeom prst="rect">
            <a:avLst/>
          </a:prstGeom>
          <a:solidFill>
            <a:schemeClr val="accent5">
              <a:lumMod val="7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Back E</a:t>
            </a:r>
            <a:r>
              <a:rPr sz="2400" dirty="0">
                <a:latin typeface="Helvetica" panose="020B0604020202020204" pitchFamily="34" charset="0"/>
                <a:cs typeface="Helvetica" panose="020B0604020202020204" pitchFamily="34" charset="0"/>
              </a:rPr>
              <a:t>nd</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p:stCondLst>
                              <p:cond delay="0"/>
                            </p:stCondLst>
                            <p:childTnLst>
                              <p:par>
                                <p:cTn id="12" presetID="42" presetClass="path" presetSubtype="0" accel="50000" decel="50000" fill="hold" grpId="0" nodeType="afterEffect">
                                  <p:stCondLst>
                                    <p:cond delay="0"/>
                                  </p:stCondLst>
                                  <p:childTnLst>
                                    <p:animMotion origin="layout" path="M 6.25E-7 1.11111E-6 L 0.00338 0.33704 " pathEditMode="relative" rAng="0" ptsTypes="AA">
                                      <p:cBhvr>
                                        <p:cTn id="13" dur="2000" fill="hold"/>
                                        <p:tgtEl>
                                          <p:spTgt spid="168"/>
                                        </p:tgtEl>
                                        <p:attrNameLst>
                                          <p:attrName>ppt_x</p:attrName>
                                          <p:attrName>ppt_y</p:attrName>
                                        </p:attrNameLst>
                                      </p:cBhvr>
                                      <p:rCtr x="169" y="16852"/>
                                    </p:animMotion>
                                  </p:childTnLst>
                                </p:cTn>
                              </p:par>
                            </p:childTnLst>
                          </p:cTn>
                        </p:par>
                        <p:par>
                          <p:cTn id="14" fill="hold">
                            <p:stCondLst>
                              <p:cond delay="2000"/>
                            </p:stCondLst>
                            <p:childTnLst>
                              <p:par>
                                <p:cTn id="15" presetID="1" presetClass="entr" presetSubtype="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p:bldP spid="2" grpId="0"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B8FDE-3673-2F21-3071-2EF3C10E7723}"/>
              </a:ext>
            </a:extLst>
          </p:cNvPr>
          <p:cNvSpPr>
            <a:spLocks noGrp="1"/>
          </p:cNvSpPr>
          <p:nvPr>
            <p:ph type="title"/>
          </p:nvPr>
        </p:nvSpPr>
        <p:spPr/>
        <p:txBody>
          <a:bodyPr/>
          <a:lstStyle/>
          <a:p>
            <a:r>
              <a:rPr lang="en-US" dirty="0"/>
              <a:t>Who would do such a silly thing?</a:t>
            </a:r>
          </a:p>
        </p:txBody>
      </p:sp>
      <p:sp>
        <p:nvSpPr>
          <p:cNvPr id="3" name="Slide Number Placeholder 2">
            <a:extLst>
              <a:ext uri="{FF2B5EF4-FFF2-40B4-BE49-F238E27FC236}">
                <a16:creationId xmlns:a16="http://schemas.microsoft.com/office/drawing/2014/main" id="{3CC27B18-F6EA-21AF-F190-7344D35AFA3E}"/>
              </a:ext>
            </a:extLst>
          </p:cNvPr>
          <p:cNvSpPr>
            <a:spLocks noGrp="1"/>
          </p:cNvSpPr>
          <p:nvPr>
            <p:ph type="sldNum" sz="quarter" idx="12"/>
          </p:nvPr>
        </p:nvSpPr>
        <p:spPr/>
        <p:txBody>
          <a:bodyPr/>
          <a:lstStyle/>
          <a:p>
            <a:fld id="{20F37917-FD3A-4669-9018-DA04BCDD3D75}" type="slidenum">
              <a:rPr lang="en-US" smtClean="0"/>
              <a:t>17</a:t>
            </a:fld>
            <a:endParaRPr lang="en-US"/>
          </a:p>
        </p:txBody>
      </p:sp>
      <p:pic>
        <p:nvPicPr>
          <p:cNvPr id="5" name="Picture 4" descr="A screenshot of a chat">
            <a:extLst>
              <a:ext uri="{FF2B5EF4-FFF2-40B4-BE49-F238E27FC236}">
                <a16:creationId xmlns:a16="http://schemas.microsoft.com/office/drawing/2014/main" id="{32F850EA-FFFC-D7A1-59C7-C959E05FF8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6979" y="1515073"/>
            <a:ext cx="4752021" cy="5174239"/>
          </a:xfrm>
          <a:prstGeom prst="rect">
            <a:avLst/>
          </a:prstGeom>
        </p:spPr>
      </p:pic>
    </p:spTree>
    <p:extLst>
      <p:ext uri="{BB962C8B-B14F-4D97-AF65-F5344CB8AC3E}">
        <p14:creationId xmlns:p14="http://schemas.microsoft.com/office/powerpoint/2010/main" val="322809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8F157-4755-E145-A799-0CBEF192CD82}"/>
              </a:ext>
            </a:extLst>
          </p:cNvPr>
          <p:cNvSpPr>
            <a:spLocks noGrp="1"/>
          </p:cNvSpPr>
          <p:nvPr>
            <p:ph type="title"/>
          </p:nvPr>
        </p:nvSpPr>
        <p:spPr/>
        <p:txBody>
          <a:bodyPr>
            <a:normAutofit fontScale="90000"/>
          </a:bodyPr>
          <a:lstStyle/>
          <a:p>
            <a:r>
              <a:rPr lang="en-US" dirty="0"/>
              <a:t>Vulnerability 2: Data controlled by a user flowing into our trusted codebase</a:t>
            </a:r>
          </a:p>
        </p:txBody>
      </p:sp>
      <p:pic>
        <p:nvPicPr>
          <p:cNvPr id="5" name="Image" descr="Image">
            <a:extLst>
              <a:ext uri="{FF2B5EF4-FFF2-40B4-BE49-F238E27FC236}">
                <a16:creationId xmlns:a16="http://schemas.microsoft.com/office/drawing/2014/main" id="{400F9F0A-CCBB-A746-A394-7ACCBAE7A047}"/>
              </a:ext>
            </a:extLst>
          </p:cNvPr>
          <p:cNvPicPr>
            <a:picLocks noChangeAspect="1"/>
          </p:cNvPicPr>
          <p:nvPr/>
        </p:nvPicPr>
        <p:blipFill>
          <a:blip r:embed="rId3"/>
          <a:stretch>
            <a:fillRect/>
          </a:stretch>
        </p:blipFill>
        <p:spPr>
          <a:xfrm>
            <a:off x="911454" y="2003898"/>
            <a:ext cx="10555406" cy="3249038"/>
          </a:xfrm>
          <a:prstGeom prst="rect">
            <a:avLst/>
          </a:prstGeom>
          <a:ln w="12700">
            <a:miter lim="400000"/>
          </a:ln>
        </p:spPr>
      </p:pic>
      <p:sp>
        <p:nvSpPr>
          <p:cNvPr id="7" name="TextBox 6">
            <a:extLst>
              <a:ext uri="{FF2B5EF4-FFF2-40B4-BE49-F238E27FC236}">
                <a16:creationId xmlns:a16="http://schemas.microsoft.com/office/drawing/2014/main" id="{91341CC8-538C-8B4A-A342-755653F71426}"/>
              </a:ext>
            </a:extLst>
          </p:cNvPr>
          <p:cNvSpPr txBox="1"/>
          <p:nvPr/>
        </p:nvSpPr>
        <p:spPr>
          <a:xfrm>
            <a:off x="2806700" y="6501284"/>
            <a:ext cx="6096000"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4"/>
              </a:rPr>
              <a:t>https://xkcd.com/327/</a:t>
            </a:r>
            <a:r>
              <a:rPr lang="en-US" sz="900" dirty="0"/>
              <a:t> </a:t>
            </a:r>
          </a:p>
        </p:txBody>
      </p:sp>
    </p:spTree>
    <p:extLst>
      <p:ext uri="{BB962C8B-B14F-4D97-AF65-F5344CB8AC3E}">
        <p14:creationId xmlns:p14="http://schemas.microsoft.com/office/powerpoint/2010/main" val="5525098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ode Injection Example"/>
          <p:cNvSpPr txBox="1">
            <a:spLocks noGrp="1"/>
          </p:cNvSpPr>
          <p:nvPr>
            <p:ph type="title"/>
          </p:nvPr>
        </p:nvSpPr>
        <p:spPr>
          <a:prstGeom prst="rect">
            <a:avLst/>
          </a:prstGeom>
        </p:spPr>
        <p:txBody>
          <a:bodyPr/>
          <a:lstStyle/>
          <a:p>
            <a:r>
              <a:rPr lang="en-US" dirty="0"/>
              <a:t>Example: code injection</a:t>
            </a:r>
            <a:endParaRPr dirty="0"/>
          </a:p>
        </p:txBody>
      </p:sp>
      <p:sp>
        <p:nvSpPr>
          <p:cNvPr id="136" name="OWASP A1:2017-Injection"/>
          <p:cNvSpPr txBox="1">
            <a:spLocks noGrp="1"/>
          </p:cNvSpPr>
          <p:nvPr>
            <p:ph type="body" idx="4294967295"/>
          </p:nvPr>
        </p:nvSpPr>
        <p:spPr>
          <a:xfrm>
            <a:off x="5156200" y="6337357"/>
            <a:ext cx="10985500" cy="46831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normAutofit lnSpcReduction="10000"/>
          </a:bodyPr>
          <a:lstStyle>
            <a:lvl1pPr>
              <a:defRPr u="sng">
                <a:hlinkClick r:id="rId3"/>
              </a:defRPr>
            </a:lvl1pPr>
          </a:lstStyle>
          <a:p>
            <a:pPr>
              <a:defRPr u="none"/>
            </a:pPr>
            <a:r>
              <a:rPr u="sng" dirty="0">
                <a:hlinkClick r:id="rId3"/>
              </a:rPr>
              <a:t>OWASP </a:t>
            </a:r>
            <a:r>
              <a:rPr lang="en-US" u="sng" dirty="0">
                <a:hlinkClick r:id="rId4"/>
              </a:rPr>
              <a:t>A03:2021-Injection</a:t>
            </a:r>
            <a:endParaRPr u="sng" dirty="0">
              <a:hlinkClick r:id="rId3"/>
            </a:endParaRPr>
          </a:p>
        </p:txBody>
      </p:sp>
      <p:sp>
        <p:nvSpPr>
          <p:cNvPr id="137" name="String query = &quot;SELECT * FROM accounts WHERE        name='&quot; + request.getParameter(“name&quot;) + &quot;'&quot;;"/>
          <p:cNvSpPr txBox="1"/>
          <p:nvPr/>
        </p:nvSpPr>
        <p:spPr>
          <a:xfrm>
            <a:off x="491235" y="1575372"/>
            <a:ext cx="9866703" cy="7899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spAutoFit/>
          </a:bodyPr>
          <a:lstStyle/>
          <a:p>
            <a:pPr defTabSz="412750">
              <a:spcBef>
                <a:spcPts val="1950"/>
              </a:spcBef>
              <a:buClr>
                <a:srgbClr val="34A5DA"/>
              </a:buClr>
              <a:buFont typeface="Avenir Next Regular"/>
              <a:defRPr sz="4800">
                <a:solidFill>
                  <a:srgbClr val="838787"/>
                </a:solidFill>
                <a:latin typeface="Menlo Regular"/>
                <a:ea typeface="Menlo Regular"/>
                <a:cs typeface="Menlo Regular"/>
                <a:sym typeface="Menlo Regular"/>
              </a:defRPr>
            </a:pPr>
            <a:r>
              <a:rPr sz="2400" dirty="0">
                <a:solidFill>
                  <a:srgbClr val="005493"/>
                </a:solidFill>
                <a:latin typeface="Consolas" panose="020B0609020204030204" pitchFamily="49" charset="0"/>
              </a:rPr>
              <a:t>String query = "SELECT * FROM accounts WHERE</a:t>
            </a:r>
            <a:br>
              <a:rPr sz="2400" dirty="0">
                <a:solidFill>
                  <a:srgbClr val="005493"/>
                </a:solidFill>
                <a:latin typeface="Consolas" panose="020B0609020204030204" pitchFamily="49" charset="0"/>
              </a:rPr>
            </a:br>
            <a:r>
              <a:rPr sz="2400" dirty="0">
                <a:solidFill>
                  <a:srgbClr val="005493"/>
                </a:solidFill>
                <a:latin typeface="Consolas" panose="020B0609020204030204" pitchFamily="49" charset="0"/>
              </a:rPr>
              <a:t>       name='" + </a:t>
            </a:r>
            <a:r>
              <a:rPr sz="2400" dirty="0" err="1">
                <a:solidFill>
                  <a:srgbClr val="A64B28"/>
                </a:solidFill>
                <a:latin typeface="Consolas" panose="020B0609020204030204" pitchFamily="49" charset="0"/>
              </a:rPr>
              <a:t>request.getParameter</a:t>
            </a:r>
            <a:r>
              <a:rPr sz="2400" dirty="0">
                <a:solidFill>
                  <a:srgbClr val="A64B28"/>
                </a:solidFill>
                <a:latin typeface="Consolas" panose="020B0609020204030204" pitchFamily="49" charset="0"/>
              </a:rPr>
              <a:t>(“name")</a:t>
            </a:r>
            <a:r>
              <a:rPr sz="2400" dirty="0">
                <a:solidFill>
                  <a:srgbClr val="005493"/>
                </a:solidFill>
                <a:latin typeface="Consolas" panose="020B0609020204030204" pitchFamily="49" charset="0"/>
              </a:rPr>
              <a:t> + "'";</a:t>
            </a:r>
          </a:p>
        </p:txBody>
      </p:sp>
      <p:graphicFrame>
        <p:nvGraphicFramePr>
          <p:cNvPr id="138" name="Table"/>
          <p:cNvGraphicFramePr/>
          <p:nvPr>
            <p:extLst>
              <p:ext uri="{D42A27DB-BD31-4B8C-83A1-F6EECF244321}">
                <p14:modId xmlns:p14="http://schemas.microsoft.com/office/powerpoint/2010/main" val="2391401300"/>
              </p:ext>
            </p:extLst>
          </p:nvPr>
        </p:nvGraphicFramePr>
        <p:xfrm>
          <a:off x="380999" y="2365332"/>
          <a:ext cx="11430001" cy="3722364"/>
        </p:xfrm>
        <a:graphic>
          <a:graphicData uri="http://schemas.openxmlformats.org/drawingml/2006/table">
            <a:tbl>
              <a:tblPr bandRow="1"/>
              <a:tblGrid>
                <a:gridCol w="2273938">
                  <a:extLst>
                    <a:ext uri="{9D8B030D-6E8A-4147-A177-3AD203B41FA5}">
                      <a16:colId xmlns:a16="http://schemas.microsoft.com/office/drawing/2014/main" val="20000"/>
                    </a:ext>
                  </a:extLst>
                </a:gridCol>
                <a:gridCol w="5215578">
                  <a:extLst>
                    <a:ext uri="{9D8B030D-6E8A-4147-A177-3AD203B41FA5}">
                      <a16:colId xmlns:a16="http://schemas.microsoft.com/office/drawing/2014/main" val="20001"/>
                    </a:ext>
                  </a:extLst>
                </a:gridCol>
                <a:gridCol w="3940485">
                  <a:extLst>
                    <a:ext uri="{9D8B030D-6E8A-4147-A177-3AD203B41FA5}">
                      <a16:colId xmlns:a16="http://schemas.microsoft.com/office/drawing/2014/main" val="20002"/>
                    </a:ext>
                  </a:extLst>
                </a:gridCol>
              </a:tblGrid>
              <a:tr h="930591">
                <a:tc>
                  <a:txBody>
                    <a:bodyPr/>
                    <a:lstStyle/>
                    <a:p>
                      <a:pPr defTabSz="825500">
                        <a:defRPr sz="5200">
                          <a:solidFill>
                            <a:srgbClr val="34A5DA"/>
                          </a:solidFill>
                          <a:latin typeface="Avenir Next Medium"/>
                          <a:ea typeface="Avenir Next Medium"/>
                          <a:cs typeface="Avenir Next Medium"/>
                          <a:sym typeface="Avenir Next Medium"/>
                        </a:defRPr>
                      </a:pPr>
                      <a:r>
                        <a:rPr sz="2600" dirty="0">
                          <a:solidFill>
                            <a:srgbClr val="005493"/>
                          </a:solidFill>
                          <a:latin typeface="Consolas" panose="020B0609020204030204" pitchFamily="49" charset="0"/>
                        </a:rPr>
                        <a:t>Parameter</a:t>
                      </a:r>
                      <a:r>
                        <a:rPr sz="2600" dirty="0">
                          <a:latin typeface="Consolas" panose="020B0609020204030204" pitchFamily="49" charset="0"/>
                        </a:rPr>
                        <a:t> </a:t>
                      </a:r>
                      <a:r>
                        <a:rPr sz="2600" dirty="0">
                          <a:solidFill>
                            <a:srgbClr val="8C1818"/>
                          </a:solidFill>
                          <a:latin typeface="Consolas" panose="020B0609020204030204" pitchFamily="49" charset="0"/>
                          <a:ea typeface="Menlo Regular"/>
                          <a:cs typeface="Menlo Regular"/>
                          <a:sym typeface="Menlo Regular"/>
                        </a:rPr>
                        <a:t>name</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Constructed Query</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Effect</a:t>
                      </a:r>
                    </a:p>
                  </a:txBody>
                  <a:tcPr marL="25400" marR="25400" marT="25400" marB="25400" anchor="ctr" horzOverflow="overflow">
                    <a:lnL w="12700">
                      <a:miter lim="400000"/>
                    </a:lnL>
                    <a:lnR w="12700">
                      <a:miter lim="400000"/>
                    </a:lnR>
                    <a:lnT w="12700">
                      <a:miter lim="400000"/>
                    </a:lnT>
                    <a:lnB w="25400">
                      <a:solidFill>
                        <a:srgbClr val="5F6568"/>
                      </a:solidFill>
                      <a:miter lim="400000"/>
                    </a:lnB>
                  </a:tcPr>
                </a:tc>
                <a:extLst>
                  <a:ext uri="{0D108BD9-81ED-4DB2-BD59-A6C34878D82A}">
                    <a16:rowId xmlns:a16="http://schemas.microsoft.com/office/drawing/2014/main" val="10000"/>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Alice</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A64B28"/>
                          </a:solidFill>
                          <a:latin typeface="Consolas" panose="020B0609020204030204" pitchFamily="49" charset="0"/>
                        </a:rPr>
                        <a:t>Alice</a:t>
                      </a:r>
                      <a:r>
                        <a:rPr sz="2400" dirty="0">
                          <a:solidFill>
                            <a:srgbClr val="005493"/>
                          </a:solidFill>
                          <a:latin typeface="Consolas" panose="020B0609020204030204" pitchFamily="49" charset="0"/>
                        </a:rPr>
                        <a:t>’;</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Select a single account</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solidFill>
                      <a:srgbClr val="2E87BB">
                        <a:alpha val="29000"/>
                      </a:srgbClr>
                    </a:solidFill>
                  </a:tcPr>
                </a:tc>
                <a:extLst>
                  <a:ext uri="{0D108BD9-81ED-4DB2-BD59-A6C34878D82A}">
                    <a16:rowId xmlns:a16="http://schemas.microsoft.com/office/drawing/2014/main" val="10001"/>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Alice O’Neal</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A64B28"/>
                          </a:solidFill>
                          <a:latin typeface="Consolas" panose="020B0609020204030204" pitchFamily="49" charset="0"/>
                        </a:rPr>
                        <a:t>Alice O</a:t>
                      </a:r>
                      <a:r>
                        <a:rPr sz="2400" dirty="0">
                          <a:solidFill>
                            <a:srgbClr val="FF2600"/>
                          </a:solidFill>
                          <a:latin typeface="Consolas" panose="020B0609020204030204" pitchFamily="49" charset="0"/>
                        </a:rPr>
                        <a:t>’Neal’;</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SQL Error</a:t>
                      </a:r>
                    </a:p>
                  </a:txBody>
                  <a:tcPr marL="25400" marR="25400" marT="25400" marB="25400" anchor="ctr" horzOverflow="overflow">
                    <a:lnL w="12700">
                      <a:miter lim="400000"/>
                    </a:lnL>
                    <a:lnR w="12700">
                      <a:miter lim="400000"/>
                    </a:lnR>
                    <a:lnT w="25400">
                      <a:solidFill>
                        <a:srgbClr val="5F6568"/>
                      </a:solidFill>
                      <a:miter lim="400000"/>
                    </a:lnT>
                    <a:lnB w="25400">
                      <a:solidFill>
                        <a:srgbClr val="5F6568"/>
                      </a:solidFill>
                      <a:miter lim="400000"/>
                    </a:lnB>
                  </a:tcPr>
                </a:tc>
                <a:extLst>
                  <a:ext uri="{0D108BD9-81ED-4DB2-BD59-A6C34878D82A}">
                    <a16:rowId xmlns:a16="http://schemas.microsoft.com/office/drawing/2014/main" val="10002"/>
                  </a:ext>
                </a:extLst>
              </a:tr>
              <a:tr h="930591">
                <a:tc>
                  <a:txBody>
                    <a:bodyPr/>
                    <a:lstStyle/>
                    <a:p>
                      <a:pPr defTabSz="825500"/>
                      <a:r>
                        <a:rPr sz="2600" dirty="0">
                          <a:solidFill>
                            <a:srgbClr val="005493"/>
                          </a:solidFill>
                          <a:latin typeface="Consolas" panose="020B0609020204030204" pitchFamily="49" charset="0"/>
                          <a:ea typeface="Avenir Next Medium"/>
                          <a:cs typeface="Avenir Next Medium"/>
                          <a:sym typeface="Avenir Next Medium"/>
                        </a:rPr>
                        <a:t>5’ OR ‘1’=‘1</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tc>
                  <a:txBody>
                    <a:bodyPr/>
                    <a:lstStyle/>
                    <a:p>
                      <a:pPr lvl="1" indent="0" algn="l" defTabSz="825500">
                        <a:spcBef>
                          <a:spcPts val="3900"/>
                        </a:spcBef>
                        <a:buClr>
                          <a:srgbClr val="34A5DA"/>
                        </a:buClr>
                        <a:buFont typeface="Avenir Next Regular"/>
                        <a:defRPr sz="4800">
                          <a:solidFill>
                            <a:srgbClr val="8BD1D9"/>
                          </a:solidFill>
                          <a:latin typeface="Menlo Regular"/>
                          <a:ea typeface="Menlo Regular"/>
                          <a:cs typeface="Menlo Regular"/>
                          <a:sym typeface="Menlo Regular"/>
                        </a:defRPr>
                      </a:pPr>
                      <a:r>
                        <a:rPr sz="2400" dirty="0">
                          <a:solidFill>
                            <a:srgbClr val="005493"/>
                          </a:solidFill>
                          <a:latin typeface="Consolas" panose="020B0609020204030204" pitchFamily="49" charset="0"/>
                        </a:rPr>
                        <a:t>SELECT * FROM accounts WHERE name=‘</a:t>
                      </a:r>
                      <a:r>
                        <a:rPr sz="2400" dirty="0">
                          <a:solidFill>
                            <a:srgbClr val="FF2600"/>
                          </a:solidFill>
                          <a:latin typeface="Consolas" panose="020B0609020204030204" pitchFamily="49" charset="0"/>
                        </a:rPr>
                        <a:t>5’ OR ‘1’=‘1</a:t>
                      </a:r>
                      <a:r>
                        <a:rPr sz="2400" dirty="0">
                          <a:solidFill>
                            <a:srgbClr val="005493"/>
                          </a:solidFill>
                          <a:latin typeface="Consolas" panose="020B0609020204030204" pitchFamily="49" charset="0"/>
                        </a:rPr>
                        <a:t>’;</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tc>
                  <a:txBody>
                    <a:bodyPr/>
                    <a:lstStyle/>
                    <a:p>
                      <a:pPr defTabSz="825500"/>
                      <a:r>
                        <a:rPr sz="2600" b="1" dirty="0">
                          <a:solidFill>
                            <a:srgbClr val="FF0000"/>
                          </a:solidFill>
                          <a:latin typeface="Consolas" panose="020B0609020204030204" pitchFamily="49" charset="0"/>
                          <a:ea typeface="Avenir Next Medium"/>
                          <a:cs typeface="Avenir Next Medium"/>
                          <a:sym typeface="Avenir Next Medium"/>
                        </a:rPr>
                        <a:t>Select all accounts</a:t>
                      </a:r>
                    </a:p>
                  </a:txBody>
                  <a:tcPr marL="25400" marR="25400" marT="25400" marB="25400" anchor="ctr" horzOverflow="overflow">
                    <a:lnL w="12700">
                      <a:miter lim="400000"/>
                    </a:lnL>
                    <a:lnR w="12700">
                      <a:miter lim="400000"/>
                    </a:lnR>
                    <a:lnT w="25400">
                      <a:solidFill>
                        <a:srgbClr val="5F6568"/>
                      </a:solidFill>
                      <a:miter lim="400000"/>
                    </a:lnT>
                    <a:lnB w="12700">
                      <a:miter lim="400000"/>
                    </a:lnB>
                    <a:solidFill>
                      <a:srgbClr val="2E87BB">
                        <a:alpha val="29000"/>
                      </a:srgbClr>
                    </a:solidFill>
                  </a:tcPr>
                </a:tc>
                <a:extLst>
                  <a:ext uri="{0D108BD9-81ED-4DB2-BD59-A6C34878D82A}">
                    <a16:rowId xmlns:a16="http://schemas.microsoft.com/office/drawing/2014/main" val="10003"/>
                  </a:ext>
                </a:extLst>
              </a:tr>
            </a:tbl>
          </a:graphicData>
        </a:graphic>
      </p:graphicFrame>
      <p:grpSp>
        <p:nvGrpSpPr>
          <p:cNvPr id="141" name="Group"/>
          <p:cNvGrpSpPr/>
          <p:nvPr/>
        </p:nvGrpSpPr>
        <p:grpSpPr>
          <a:xfrm>
            <a:off x="354207" y="5241661"/>
            <a:ext cx="11572511" cy="1552111"/>
            <a:chOff x="0" y="0"/>
            <a:chExt cx="23145020" cy="3104222"/>
          </a:xfrm>
        </p:grpSpPr>
        <p:sp>
          <p:nvSpPr>
            <p:cNvPr id="140" name="Rectangle"/>
            <p:cNvSpPr/>
            <p:nvPr/>
          </p:nvSpPr>
          <p:spPr>
            <a:xfrm>
              <a:off x="0" y="0"/>
              <a:ext cx="22459454" cy="1524001"/>
            </a:xfrm>
            <a:prstGeom prst="rect">
              <a:avLst/>
            </a:prstGeom>
            <a:noFill/>
            <a:ln w="63500" cap="flat">
              <a:solidFill>
                <a:srgbClr val="8C1818"/>
              </a:solidFill>
              <a:prstDash val="solid"/>
              <a:miter lim="400000"/>
            </a:ln>
            <a:effectLst/>
          </p:spPr>
          <p:txBody>
            <a:bodyPr wrap="square" lIns="25400" tIns="25400" rIns="25400" bIns="25400" numCol="1" anchor="ctr">
              <a:noAutofit/>
            </a:bodyPr>
            <a:lstStyle/>
            <a:p>
              <a:pPr defTabSz="412750">
                <a:lnSpc>
                  <a:spcPct val="80000"/>
                </a:lnSpc>
                <a:defRPr sz="4000" b="1" cap="all">
                  <a:solidFill>
                    <a:srgbClr val="FFFFFF"/>
                  </a:solidFill>
                  <a:latin typeface="Avenir Next Regular"/>
                  <a:ea typeface="Avenir Next Regular"/>
                  <a:cs typeface="Avenir Next Regular"/>
                  <a:sym typeface="Avenir Next Regular"/>
                </a:defRPr>
              </a:pPr>
              <a:endParaRPr sz="2000" dirty="0">
                <a:latin typeface="Helvetica" panose="020B0604020202020204" pitchFamily="34" charset="0"/>
                <a:cs typeface="Helvetica" panose="020B0604020202020204" pitchFamily="34" charset="0"/>
              </a:endParaRPr>
            </a:p>
          </p:txBody>
        </p:sp>
        <p:sp>
          <p:nvSpPr>
            <p:cNvPr id="139" name="This is an attack"/>
            <p:cNvSpPr txBox="1"/>
            <p:nvPr/>
          </p:nvSpPr>
          <p:spPr>
            <a:xfrm>
              <a:off x="18043608" y="970304"/>
              <a:ext cx="5101412" cy="213391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numCol="1" anchor="ctr">
              <a:spAutoFit/>
            </a:bodyPr>
            <a:lstStyle>
              <a:lvl1pPr algn="l" defTabSz="825500">
                <a:spcBef>
                  <a:spcPts val="3400"/>
                </a:spcBef>
                <a:defRPr sz="4900" cap="all">
                  <a:solidFill>
                    <a:srgbClr val="8C1818"/>
                  </a:solidFill>
                  <a:latin typeface="Ronnia Cond Bold"/>
                  <a:ea typeface="Ronnia Cond Bold"/>
                  <a:cs typeface="Ronnia Cond Bold"/>
                  <a:sym typeface="Ronnia Cond Bold"/>
                </a:defRPr>
              </a:lvl1pPr>
            </a:lstStyle>
            <a:p>
              <a:r>
                <a:rPr lang="en-US" sz="6600" dirty="0">
                  <a:highlight>
                    <a:srgbClr val="FFFF00"/>
                  </a:highlight>
                  <a:latin typeface="Algerian" panose="04020705040A02060702" pitchFamily="82" charset="0"/>
                </a:rPr>
                <a:t>OOPs! </a:t>
              </a:r>
              <a:endParaRPr sz="6600" dirty="0">
                <a:highlight>
                  <a:srgbClr val="FFFF00"/>
                </a:highlight>
                <a:latin typeface="Algerian" panose="04020705040A02060702" pitchFamily="82" charset="0"/>
              </a:endParaRP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advAuto="0"/>
      <p:bldP spid="141"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rPr dirty="0"/>
              <a:t>Learning Objectives for this </a:t>
            </a:r>
            <a:r>
              <a:rPr lang="en-US" dirty="0"/>
              <a:t>Module</a:t>
            </a:r>
            <a:endParaRPr dirty="0"/>
          </a:p>
        </p:txBody>
      </p:sp>
      <p:sp>
        <p:nvSpPr>
          <p:cNvPr id="131" name="Describe that security is a spectrum, and be able to define a realistic threat model for a given system…"/>
          <p:cNvSpPr txBox="1">
            <a:spLocks noGrp="1"/>
          </p:cNvSpPr>
          <p:nvPr>
            <p:ph idx="1"/>
          </p:nvPr>
        </p:nvSpPr>
        <p:spPr>
          <a:prstGeom prst="rect">
            <a:avLst/>
          </a:prstGeom>
        </p:spPr>
        <p:txBody>
          <a:bodyPr>
            <a:normAutofit/>
          </a:bodyPr>
          <a:lstStyle/>
          <a:p>
            <a:pPr marL="349250" indent="-349250">
              <a:buSzPct val="123000"/>
              <a:buChar char="•"/>
            </a:pPr>
            <a:r>
              <a:rPr lang="en-US" dirty="0"/>
              <a:t>By the end of this module, you should be able to:</a:t>
            </a:r>
          </a:p>
          <a:p>
            <a:pPr marL="806450" lvl="1" indent="-349250">
              <a:buSzPct val="123000"/>
            </a:pPr>
            <a:r>
              <a:rPr lang="en-US" dirty="0"/>
              <a:t>Define key terms relating to software/system security</a:t>
            </a:r>
          </a:p>
          <a:p>
            <a:pPr marL="806450" lvl="1" indent="-349250">
              <a:buSzPct val="123000"/>
            </a:pPr>
            <a:r>
              <a:rPr dirty="0"/>
              <a:t>Describe </a:t>
            </a:r>
            <a:r>
              <a:rPr lang="en-US" dirty="0"/>
              <a:t>some of the tradeoffs between security and other requirements in software engineering</a:t>
            </a:r>
          </a:p>
          <a:p>
            <a:pPr marL="806450" lvl="1" indent="-349250">
              <a:buSzPct val="123000"/>
            </a:pPr>
            <a:r>
              <a:rPr lang="en-US" dirty="0"/>
              <a:t>Explain 5 common vulnerabilities in web applications and similar software systems, and describe some common mitigations for each of them.</a:t>
            </a:r>
          </a:p>
          <a:p>
            <a:pPr marL="806450" lvl="1" indent="-349250">
              <a:buSzPct val="123000"/>
            </a:pPr>
            <a:r>
              <a:rPr lang="en-US" dirty="0"/>
              <a:t>Explain why software alone isn’t enough to assure security</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 name="Image" descr="Image"/>
          <p:cNvPicPr>
            <a:picLocks noChangeAspect="1"/>
          </p:cNvPicPr>
          <p:nvPr/>
        </p:nvPicPr>
        <p:blipFill>
          <a:blip r:embed="rId3"/>
          <a:stretch>
            <a:fillRect/>
          </a:stretch>
        </p:blipFill>
        <p:spPr>
          <a:xfrm>
            <a:off x="1825062" y="2269331"/>
            <a:ext cx="1080493" cy="1571626"/>
          </a:xfrm>
          <a:prstGeom prst="rect">
            <a:avLst/>
          </a:prstGeom>
          <a:ln w="12700">
            <a:miter lim="400000"/>
          </a:ln>
        </p:spPr>
      </p:pic>
      <p:sp>
        <p:nvSpPr>
          <p:cNvPr id="167" name="Line"/>
          <p:cNvSpPr/>
          <p:nvPr/>
        </p:nvSpPr>
        <p:spPr>
          <a:xfrm>
            <a:off x="3036927" y="3055143"/>
            <a:ext cx="1599549"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68" name="app.get('/transcripts/:id', (req, res) =&gt; {…"/>
          <p:cNvSpPr txBox="1"/>
          <p:nvPr/>
        </p:nvSpPr>
        <p:spPr>
          <a:xfrm>
            <a:off x="6711996" y="1766416"/>
            <a:ext cx="4964501" cy="21672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defTabSz="228600">
              <a:defRPr sz="2500" b="1">
                <a:solidFill>
                  <a:srgbClr val="018001"/>
                </a:solidFill>
                <a:latin typeface="Courier"/>
                <a:ea typeface="Courier"/>
                <a:cs typeface="Courier"/>
                <a:sym typeface="Courier"/>
              </a:defRPr>
            </a:pPr>
            <a:r>
              <a:rPr sz="1250" dirty="0" err="1">
                <a:solidFill>
                  <a:srgbClr val="000000"/>
                </a:solidFill>
                <a:latin typeface="Consolas" panose="020B0609020204030204" pitchFamily="49" charset="0"/>
              </a:rPr>
              <a:t>app.</a:t>
            </a:r>
            <a:r>
              <a:rPr sz="1250" dirty="0" err="1">
                <a:solidFill>
                  <a:srgbClr val="66187A"/>
                </a:solidFill>
                <a:latin typeface="Consolas" panose="020B0609020204030204" pitchFamily="49" charset="0"/>
              </a:rPr>
              <a:t>get</a:t>
            </a:r>
            <a:r>
              <a:rPr sz="1250" dirty="0">
                <a:solidFill>
                  <a:srgbClr val="000000"/>
                </a:solidFill>
                <a:latin typeface="Consolas" panose="020B0609020204030204" pitchFamily="49" charset="0"/>
              </a:rPr>
              <a:t>(</a:t>
            </a:r>
            <a:r>
              <a:rPr sz="1250" dirty="0">
                <a:latin typeface="Consolas" panose="020B0609020204030204" pitchFamily="49" charset="0"/>
              </a:rPr>
              <a:t>'/transcripts/:id'</a:t>
            </a:r>
            <a:r>
              <a:rPr sz="1250" dirty="0">
                <a:solidFill>
                  <a:srgbClr val="000000"/>
                </a:solidFill>
                <a:latin typeface="Consolas" panose="020B0609020204030204" pitchFamily="49" charset="0"/>
              </a:rPr>
              <a:t>, (req, res) =&gt; {</a:t>
            </a:r>
          </a:p>
          <a:p>
            <a:pPr defTabSz="228600">
              <a:defRPr sz="2500" i="1">
                <a:solidFill>
                  <a:srgbClr val="808080"/>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req.params</a:t>
            </a:r>
            <a:r>
              <a:rPr sz="1250" dirty="0">
                <a:latin typeface="Consolas" panose="020B0609020204030204" pitchFamily="49" charset="0"/>
              </a:rPr>
              <a:t> to get components of the path</a:t>
            </a:r>
          </a:p>
          <a:p>
            <a:pPr defTabSz="228600">
              <a:defRPr sz="2500">
                <a:solidFill>
                  <a:srgbClr val="000000"/>
                </a:solidFill>
                <a:latin typeface="Courier"/>
                <a:ea typeface="Courier"/>
                <a:cs typeface="Courier"/>
                <a:sym typeface="Courier"/>
              </a:defRPr>
            </a:pPr>
            <a:r>
              <a:rPr sz="1250" i="1" dirty="0">
                <a:solidFill>
                  <a:srgbClr val="808080"/>
                </a:solidFill>
                <a:latin typeface="Consolas" panose="020B0609020204030204" pitchFamily="49" charset="0"/>
              </a:rPr>
              <a:t>  </a:t>
            </a:r>
            <a:r>
              <a:rPr sz="1250" b="1" dirty="0">
                <a:solidFill>
                  <a:srgbClr val="011480"/>
                </a:solidFill>
                <a:latin typeface="Consolas" panose="020B0609020204030204" pitchFamily="49" charset="0"/>
              </a:rPr>
              <a:t>const </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 = </a:t>
            </a:r>
            <a:r>
              <a:rPr sz="1250" dirty="0" err="1">
                <a:latin typeface="Consolas" panose="020B0609020204030204" pitchFamily="49" charset="0"/>
              </a:rPr>
              <a:t>req.</a:t>
            </a:r>
            <a:r>
              <a:rPr sz="1250" b="1" dirty="0" err="1">
                <a:solidFill>
                  <a:srgbClr val="66187A"/>
                </a:solidFill>
                <a:latin typeface="Consolas" panose="020B0609020204030204" pitchFamily="49" charset="0"/>
              </a:rPr>
              <a:t>params</a:t>
            </a:r>
            <a:r>
              <a:rPr sz="1250" dirty="0">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r>
              <a:rPr sz="1250" b="1" dirty="0">
                <a:solidFill>
                  <a:srgbClr val="011480"/>
                </a:solidFill>
                <a:latin typeface="Consolas" panose="020B0609020204030204" pitchFamily="49" charset="0"/>
              </a:rPr>
              <a:t>const </a:t>
            </a:r>
            <a:r>
              <a:rPr sz="1250" dirty="0" err="1">
                <a:solidFill>
                  <a:srgbClr val="458383"/>
                </a:solidFill>
                <a:latin typeface="Consolas" panose="020B0609020204030204" pitchFamily="49" charset="0"/>
              </a:rPr>
              <a:t>theTranscript</a:t>
            </a:r>
            <a:r>
              <a:rPr sz="1250" dirty="0">
                <a:solidFill>
                  <a:srgbClr val="458383"/>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db.</a:t>
            </a:r>
            <a:r>
              <a:rPr sz="1250" i="1" dirty="0" err="1">
                <a:latin typeface="Consolas" panose="020B0609020204030204" pitchFamily="49" charset="0"/>
              </a:rPr>
              <a:t>getTranscript</a:t>
            </a:r>
            <a:r>
              <a:rPr sz="1250" dirty="0">
                <a:latin typeface="Consolas" panose="020B0609020204030204" pitchFamily="49" charset="0"/>
              </a:rPr>
              <a:t>(</a:t>
            </a:r>
            <a:r>
              <a:rPr sz="1250" i="1" dirty="0" err="1">
                <a:latin typeface="Consolas" panose="020B0609020204030204" pitchFamily="49" charset="0"/>
              </a:rPr>
              <a:t>parseInt</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if </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latin typeface="Consolas" panose="020B0609020204030204" pitchFamily="49" charset="0"/>
              </a:rPr>
              <a:t> </a:t>
            </a: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undefined</a:t>
            </a:r>
            <a:r>
              <a:rPr sz="1250" dirty="0">
                <a:solidFill>
                  <a:srgbClr val="000000"/>
                </a:solidFill>
                <a:latin typeface="Consolas" panose="020B0609020204030204" pitchFamily="49" charset="0"/>
              </a:rPr>
              <a:t>) {</a:t>
            </a:r>
          </a:p>
          <a:p>
            <a:pPr defTabSz="228600">
              <a:defRPr sz="2500" b="1">
                <a:solidFill>
                  <a:srgbClr val="018001"/>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404</a:t>
            </a:r>
            <a:r>
              <a:rPr sz="1250" dirty="0">
                <a:solidFill>
                  <a:srgbClr val="000000"/>
                </a:solidFill>
                <a:latin typeface="Consolas" panose="020B0609020204030204" pitchFamily="49" charset="0"/>
              </a:rPr>
              <a:t>).</a:t>
            </a:r>
            <a:r>
              <a:rPr sz="1250"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a:latin typeface="Consolas" panose="020B0609020204030204" pitchFamily="49" charset="0"/>
              </a:rPr>
              <a:t>`No student with id = </a:t>
            </a:r>
            <a:r>
              <a:rPr sz="1250" dirty="0">
                <a:solidFill>
                  <a:srgbClr val="000000"/>
                </a:solidFill>
                <a:latin typeface="Consolas" panose="020B0609020204030204" pitchFamily="49" charset="0"/>
              </a:rPr>
              <a:t>${</a:t>
            </a:r>
            <a:r>
              <a:rPr sz="1250" dirty="0">
                <a:solidFill>
                  <a:srgbClr val="458383"/>
                </a:solidFill>
                <a:latin typeface="Consolas" panose="020B0609020204030204" pitchFamily="49" charset="0"/>
              </a:rPr>
              <a:t>id</a:t>
            </a:r>
            <a:r>
              <a:rPr sz="1250" dirty="0">
                <a:solidFill>
                  <a:srgbClr val="000000"/>
                </a:solidFill>
                <a:latin typeface="Consolas" panose="020B0609020204030204" pitchFamily="49" charset="0"/>
              </a:rPr>
              <a:t>}</a:t>
            </a:r>
            <a:r>
              <a:rPr sz="1250" dirty="0">
                <a:latin typeface="Consolas" panose="020B0609020204030204" pitchFamily="49" charset="0"/>
              </a:rPr>
              <a: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200</a:t>
            </a:r>
            <a:r>
              <a:rPr sz="1250" dirty="0">
                <a:solidFill>
                  <a:srgbClr val="000000"/>
                </a:solidFill>
                <a:latin typeface="Consolas" panose="020B0609020204030204" pitchFamily="49" charset="0"/>
              </a:rPr>
              <a:t>).</a:t>
            </a:r>
            <a:r>
              <a:rPr sz="1250" b="1"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a:t>
            </a:r>
          </a:p>
        </p:txBody>
      </p:sp>
      <p:sp>
        <p:nvSpPr>
          <p:cNvPr id="169" name="/transcripts/4"/>
          <p:cNvSpPr txBox="1"/>
          <p:nvPr/>
        </p:nvSpPr>
        <p:spPr>
          <a:xfrm>
            <a:off x="3353745" y="2727726"/>
            <a:ext cx="697307"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a:solidFill>
                  <a:srgbClr val="000000"/>
                </a:solidFill>
              </a:defRPr>
            </a:lvl1pPr>
          </a:lstStyle>
          <a:p>
            <a:r>
              <a:rPr sz="900"/>
              <a:t>/transcripts/4</a:t>
            </a:r>
          </a:p>
        </p:txBody>
      </p:sp>
      <p:pic>
        <p:nvPicPr>
          <p:cNvPr id="170" name="Image" descr="Image"/>
          <p:cNvPicPr>
            <a:picLocks noChangeAspect="1"/>
          </p:cNvPicPr>
          <p:nvPr/>
        </p:nvPicPr>
        <p:blipFill>
          <a:blip r:embed="rId4"/>
          <a:stretch>
            <a:fillRect/>
          </a:stretch>
        </p:blipFill>
        <p:spPr>
          <a:xfrm>
            <a:off x="3587845" y="3684404"/>
            <a:ext cx="3956051" cy="3416301"/>
          </a:xfrm>
          <a:prstGeom prst="rect">
            <a:avLst/>
          </a:prstGeom>
          <a:ln w="12700">
            <a:miter lim="400000"/>
          </a:ln>
        </p:spPr>
      </p:pic>
      <p:sp>
        <p:nvSpPr>
          <p:cNvPr id="5" name="Title 4">
            <a:extLst>
              <a:ext uri="{FF2B5EF4-FFF2-40B4-BE49-F238E27FC236}">
                <a16:creationId xmlns:a16="http://schemas.microsoft.com/office/drawing/2014/main" id="{BC587C45-8FAE-8548-B74C-4BA34333E4DA}"/>
              </a:ext>
            </a:extLst>
          </p:cNvPr>
          <p:cNvSpPr>
            <a:spLocks noGrp="1"/>
          </p:cNvSpPr>
          <p:nvPr>
            <p:ph type="title"/>
          </p:nvPr>
        </p:nvSpPr>
        <p:spPr/>
        <p:txBody>
          <a:bodyPr>
            <a:normAutofit/>
          </a:bodyPr>
          <a:lstStyle/>
          <a:p>
            <a:r>
              <a:rPr lang="en-US" dirty="0"/>
              <a:t>Example: Cross-site scripting (XSS)</a:t>
            </a:r>
          </a:p>
        </p:txBody>
      </p:sp>
      <p:sp>
        <p:nvSpPr>
          <p:cNvPr id="2" name="Frontend">
            <a:extLst>
              <a:ext uri="{FF2B5EF4-FFF2-40B4-BE49-F238E27FC236}">
                <a16:creationId xmlns:a16="http://schemas.microsoft.com/office/drawing/2014/main" id="{50E9348C-60F3-721F-3323-DB06F67F58C2}"/>
              </a:ext>
            </a:extLst>
          </p:cNvPr>
          <p:cNvSpPr/>
          <p:nvPr/>
        </p:nvSpPr>
        <p:spPr>
          <a:xfrm>
            <a:off x="4981075" y="2269331"/>
            <a:ext cx="1499526" cy="1496207"/>
          </a:xfrm>
          <a:prstGeom prst="rect">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Trusted Server</a:t>
            </a:r>
            <a:endParaRPr sz="2400" dirty="0">
              <a:latin typeface="Helvetica" panose="020B0604020202020204" pitchFamily="34" charset="0"/>
              <a:cs typeface="Helvetica"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Code Injection Example"/>
          <p:cNvSpPr txBox="1">
            <a:spLocks noGrp="1"/>
          </p:cNvSpPr>
          <p:nvPr>
            <p:ph type="title"/>
          </p:nvPr>
        </p:nvSpPr>
        <p:spPr>
          <a:prstGeom prst="rect">
            <a:avLst/>
          </a:prstGeom>
        </p:spPr>
        <p:txBody>
          <a:bodyPr>
            <a:normAutofit/>
          </a:bodyPr>
          <a:lstStyle/>
          <a:p>
            <a:r>
              <a:rPr lang="en-US" dirty="0"/>
              <a:t>Example: Cross-site scripting (2)</a:t>
            </a:r>
            <a:endParaRPr dirty="0"/>
          </a:p>
        </p:txBody>
      </p:sp>
      <p:sp>
        <p:nvSpPr>
          <p:cNvPr id="187" name="Line"/>
          <p:cNvSpPr/>
          <p:nvPr/>
        </p:nvSpPr>
        <p:spPr>
          <a:xfrm>
            <a:off x="3036927" y="3055143"/>
            <a:ext cx="1599549"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88" name="/transcripts/%3Ch1%3e…"/>
          <p:cNvSpPr txBox="1"/>
          <p:nvPr/>
        </p:nvSpPr>
        <p:spPr>
          <a:xfrm>
            <a:off x="2902108" y="2727726"/>
            <a:ext cx="1235916"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lvl1pPr>
              <a:defRPr u="sng">
                <a:solidFill>
                  <a:srgbClr val="000000"/>
                </a:solidFill>
                <a:hlinkClick r:id="rId3"/>
              </a:defRPr>
            </a:lvl1pPr>
          </a:lstStyle>
          <a:p>
            <a:pPr>
              <a:defRPr u="none"/>
            </a:pPr>
            <a:r>
              <a:rPr sz="900" dirty="0"/>
              <a:t>/transcripts/%3Ch1%3e…</a:t>
            </a:r>
          </a:p>
        </p:txBody>
      </p:sp>
      <p:sp>
        <p:nvSpPr>
          <p:cNvPr id="189" name="Rectangle"/>
          <p:cNvSpPr/>
          <p:nvPr/>
        </p:nvSpPr>
        <p:spPr>
          <a:xfrm>
            <a:off x="7482171" y="2091823"/>
            <a:ext cx="1723726" cy="230683"/>
          </a:xfrm>
          <a:prstGeom prst="rect">
            <a:avLst/>
          </a:prstGeom>
          <a:solidFill>
            <a:schemeClr val="accent4">
              <a:hueOff val="348544"/>
              <a:lumOff val="7139"/>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0" name="Rectangle"/>
          <p:cNvSpPr/>
          <p:nvPr/>
        </p:nvSpPr>
        <p:spPr>
          <a:xfrm>
            <a:off x="7072159" y="2669868"/>
            <a:ext cx="4886107" cy="230683"/>
          </a:xfrm>
          <a:prstGeom prst="rect">
            <a:avLst/>
          </a:prstGeom>
          <a:solidFill>
            <a:schemeClr val="accent4">
              <a:hueOff val="348544"/>
              <a:lumOff val="7139"/>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1" name="app.get('/transcripts/:id', (req, res) =&gt; {…"/>
          <p:cNvSpPr txBox="1"/>
          <p:nvPr/>
        </p:nvSpPr>
        <p:spPr>
          <a:xfrm>
            <a:off x="6711996" y="1701579"/>
            <a:ext cx="4964501" cy="21672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defTabSz="228600">
              <a:defRPr sz="2500" b="1">
                <a:solidFill>
                  <a:srgbClr val="018001"/>
                </a:solidFill>
                <a:latin typeface="Courier"/>
                <a:ea typeface="Courier"/>
                <a:cs typeface="Courier"/>
                <a:sym typeface="Courier"/>
              </a:defRPr>
            </a:pPr>
            <a:r>
              <a:rPr sz="1250" dirty="0" err="1">
                <a:solidFill>
                  <a:srgbClr val="000000"/>
                </a:solidFill>
                <a:latin typeface="Consolas" panose="020B0609020204030204" pitchFamily="49" charset="0"/>
              </a:rPr>
              <a:t>app.</a:t>
            </a:r>
            <a:r>
              <a:rPr sz="1250" dirty="0" err="1">
                <a:solidFill>
                  <a:srgbClr val="66187A"/>
                </a:solidFill>
                <a:latin typeface="Consolas" panose="020B0609020204030204" pitchFamily="49" charset="0"/>
              </a:rPr>
              <a:t>get</a:t>
            </a:r>
            <a:r>
              <a:rPr sz="1250" dirty="0">
                <a:solidFill>
                  <a:srgbClr val="000000"/>
                </a:solidFill>
                <a:latin typeface="Consolas" panose="020B0609020204030204" pitchFamily="49" charset="0"/>
              </a:rPr>
              <a:t>(</a:t>
            </a:r>
            <a:r>
              <a:rPr sz="1250" dirty="0">
                <a:latin typeface="Consolas" panose="020B0609020204030204" pitchFamily="49" charset="0"/>
              </a:rPr>
              <a:t>'/transcripts/:id'</a:t>
            </a:r>
            <a:r>
              <a:rPr sz="1250" dirty="0">
                <a:solidFill>
                  <a:srgbClr val="000000"/>
                </a:solidFill>
                <a:latin typeface="Consolas" panose="020B0609020204030204" pitchFamily="49" charset="0"/>
              </a:rPr>
              <a:t>, (req, res) =&gt; {</a:t>
            </a:r>
          </a:p>
          <a:p>
            <a:pPr defTabSz="228600">
              <a:defRPr sz="2500" i="1">
                <a:solidFill>
                  <a:srgbClr val="808080"/>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req.params</a:t>
            </a:r>
            <a:r>
              <a:rPr sz="1250" dirty="0">
                <a:latin typeface="Consolas" panose="020B0609020204030204" pitchFamily="49" charset="0"/>
              </a:rPr>
              <a:t> to get components of the path</a:t>
            </a:r>
          </a:p>
          <a:p>
            <a:pPr defTabSz="228600">
              <a:defRPr sz="2500">
                <a:solidFill>
                  <a:srgbClr val="000000"/>
                </a:solidFill>
                <a:latin typeface="Courier"/>
                <a:ea typeface="Courier"/>
                <a:cs typeface="Courier"/>
                <a:sym typeface="Courier"/>
              </a:defRPr>
            </a:pPr>
            <a:r>
              <a:rPr sz="1250" i="1" dirty="0">
                <a:solidFill>
                  <a:srgbClr val="808080"/>
                </a:solidFill>
                <a:latin typeface="Consolas" panose="020B0609020204030204" pitchFamily="49" charset="0"/>
              </a:rPr>
              <a:t>  </a:t>
            </a:r>
            <a:r>
              <a:rPr sz="1250" b="1" dirty="0">
                <a:solidFill>
                  <a:srgbClr val="011480"/>
                </a:solidFill>
                <a:latin typeface="Consolas" panose="020B0609020204030204" pitchFamily="49" charset="0"/>
              </a:rPr>
              <a:t>const </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 = </a:t>
            </a:r>
            <a:r>
              <a:rPr sz="1250" dirty="0" err="1">
                <a:latin typeface="Consolas" panose="020B0609020204030204" pitchFamily="49" charset="0"/>
              </a:rPr>
              <a:t>req.</a:t>
            </a:r>
            <a:r>
              <a:rPr sz="1250" b="1" dirty="0" err="1">
                <a:solidFill>
                  <a:srgbClr val="66187A"/>
                </a:solidFill>
                <a:latin typeface="Consolas" panose="020B0609020204030204" pitchFamily="49" charset="0"/>
              </a:rPr>
              <a:t>params</a:t>
            </a:r>
            <a:r>
              <a:rPr sz="1250" dirty="0">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r>
              <a:rPr sz="1250" b="1" dirty="0">
                <a:solidFill>
                  <a:srgbClr val="011480"/>
                </a:solidFill>
                <a:latin typeface="Consolas" panose="020B0609020204030204" pitchFamily="49" charset="0"/>
              </a:rPr>
              <a:t>const </a:t>
            </a:r>
            <a:r>
              <a:rPr sz="1250" dirty="0" err="1">
                <a:solidFill>
                  <a:srgbClr val="458383"/>
                </a:solidFill>
                <a:latin typeface="Consolas" panose="020B0609020204030204" pitchFamily="49" charset="0"/>
              </a:rPr>
              <a:t>theTranscript</a:t>
            </a:r>
            <a:r>
              <a:rPr sz="1250" dirty="0">
                <a:solidFill>
                  <a:srgbClr val="458383"/>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db.</a:t>
            </a:r>
            <a:r>
              <a:rPr sz="1250" i="1" dirty="0" err="1">
                <a:latin typeface="Consolas" panose="020B0609020204030204" pitchFamily="49" charset="0"/>
              </a:rPr>
              <a:t>getTranscript</a:t>
            </a:r>
            <a:r>
              <a:rPr sz="1250" dirty="0">
                <a:latin typeface="Consolas" panose="020B0609020204030204" pitchFamily="49" charset="0"/>
              </a:rPr>
              <a:t>(</a:t>
            </a:r>
            <a:r>
              <a:rPr sz="1250" i="1" dirty="0" err="1">
                <a:latin typeface="Consolas" panose="020B0609020204030204" pitchFamily="49" charset="0"/>
              </a:rPr>
              <a:t>parseInt</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if </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latin typeface="Consolas" panose="020B0609020204030204" pitchFamily="49" charset="0"/>
              </a:rPr>
              <a:t> </a:t>
            </a: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undefined</a:t>
            </a:r>
            <a:r>
              <a:rPr sz="1250" dirty="0">
                <a:solidFill>
                  <a:srgbClr val="000000"/>
                </a:solidFill>
                <a:latin typeface="Consolas" panose="020B0609020204030204" pitchFamily="49" charset="0"/>
              </a:rPr>
              <a:t>) {</a:t>
            </a:r>
          </a:p>
          <a:p>
            <a:pPr defTabSz="228600">
              <a:defRPr sz="2500" b="1">
                <a:solidFill>
                  <a:srgbClr val="018001"/>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404</a:t>
            </a:r>
            <a:r>
              <a:rPr sz="1250" dirty="0">
                <a:solidFill>
                  <a:srgbClr val="000000"/>
                </a:solidFill>
                <a:latin typeface="Consolas" panose="020B0609020204030204" pitchFamily="49" charset="0"/>
              </a:rPr>
              <a:t>).</a:t>
            </a:r>
            <a:r>
              <a:rPr sz="1250"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a:latin typeface="Consolas" panose="020B0609020204030204" pitchFamily="49" charset="0"/>
              </a:rPr>
              <a:t>`No student with id = </a:t>
            </a:r>
            <a:r>
              <a:rPr sz="1250" dirty="0">
                <a:solidFill>
                  <a:srgbClr val="000000"/>
                </a:solidFill>
                <a:latin typeface="Consolas" panose="020B0609020204030204" pitchFamily="49" charset="0"/>
              </a:rPr>
              <a:t>${</a:t>
            </a:r>
            <a:r>
              <a:rPr sz="1250" dirty="0">
                <a:solidFill>
                  <a:srgbClr val="458383"/>
                </a:solidFill>
                <a:latin typeface="Consolas" panose="020B0609020204030204" pitchFamily="49" charset="0"/>
              </a:rPr>
              <a:t>id</a:t>
            </a:r>
            <a:r>
              <a:rPr sz="1250" dirty="0">
                <a:solidFill>
                  <a:srgbClr val="000000"/>
                </a:solidFill>
                <a:latin typeface="Consolas" panose="020B0609020204030204" pitchFamily="49" charset="0"/>
              </a:rPr>
              <a:t>}</a:t>
            </a:r>
            <a:r>
              <a:rPr sz="1250" dirty="0">
                <a:latin typeface="Consolas" panose="020B0609020204030204" pitchFamily="49" charset="0"/>
              </a:rPr>
              <a: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200</a:t>
            </a:r>
            <a:r>
              <a:rPr sz="1250" dirty="0">
                <a:solidFill>
                  <a:srgbClr val="000000"/>
                </a:solidFill>
                <a:latin typeface="Consolas" panose="020B0609020204030204" pitchFamily="49" charset="0"/>
              </a:rPr>
              <a:t>).</a:t>
            </a:r>
            <a:r>
              <a:rPr sz="1250" b="1"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a:t>
            </a:r>
          </a:p>
        </p:txBody>
      </p:sp>
      <p:grpSp>
        <p:nvGrpSpPr>
          <p:cNvPr id="6" name="Group 5">
            <a:extLst>
              <a:ext uri="{FF2B5EF4-FFF2-40B4-BE49-F238E27FC236}">
                <a16:creationId xmlns:a16="http://schemas.microsoft.com/office/drawing/2014/main" id="{44CFAB03-6DD3-7DBA-161E-DB2B0B5DB8F4}"/>
              </a:ext>
            </a:extLst>
          </p:cNvPr>
          <p:cNvGrpSpPr/>
          <p:nvPr/>
        </p:nvGrpSpPr>
        <p:grpSpPr>
          <a:xfrm>
            <a:off x="2725101" y="3350191"/>
            <a:ext cx="8010033" cy="3533407"/>
            <a:chOff x="2725101" y="3350191"/>
            <a:chExt cx="8010033" cy="3533407"/>
          </a:xfrm>
        </p:grpSpPr>
        <p:sp>
          <p:nvSpPr>
            <p:cNvPr id="194" name="Callout"/>
            <p:cNvSpPr/>
            <p:nvPr/>
          </p:nvSpPr>
          <p:spPr>
            <a:xfrm>
              <a:off x="2725101" y="3350191"/>
              <a:ext cx="7698207" cy="3523660"/>
            </a:xfrm>
            <a:custGeom>
              <a:avLst/>
              <a:gdLst>
                <a:gd name="connsiteX0" fmla="*/ 3594 w 21600"/>
                <a:gd name="connsiteY0" fmla="*/ 0 h 20111"/>
                <a:gd name="connsiteX1" fmla="*/ 1457 w 21600"/>
                <a:gd name="connsiteY1" fmla="*/ 4187 h 20111"/>
                <a:gd name="connsiteX2" fmla="*/ 1068 w 21600"/>
                <a:gd name="connsiteY2" fmla="*/ 4187 h 20111"/>
                <a:gd name="connsiteX3" fmla="*/ 0 w 21600"/>
                <a:gd name="connsiteY3" fmla="*/ 5079 h 20111"/>
                <a:gd name="connsiteX4" fmla="*/ 0 w 21600"/>
                <a:gd name="connsiteY4" fmla="*/ 19219 h 20111"/>
                <a:gd name="connsiteX5" fmla="*/ 1068 w 21600"/>
                <a:gd name="connsiteY5" fmla="*/ 20111 h 20111"/>
                <a:gd name="connsiteX6" fmla="*/ 20532 w 21600"/>
                <a:gd name="connsiteY6" fmla="*/ 20111 h 20111"/>
                <a:gd name="connsiteX7" fmla="*/ 21600 w 21600"/>
                <a:gd name="connsiteY7" fmla="*/ 19219 h 20111"/>
                <a:gd name="connsiteX8" fmla="*/ 21600 w 21600"/>
                <a:gd name="connsiteY8" fmla="*/ 5079 h 20111"/>
                <a:gd name="connsiteX9" fmla="*/ 20532 w 21600"/>
                <a:gd name="connsiteY9" fmla="*/ 4187 h 20111"/>
                <a:gd name="connsiteX10" fmla="*/ 5730 w 21600"/>
                <a:gd name="connsiteY10" fmla="*/ 4187 h 20111"/>
                <a:gd name="connsiteX11" fmla="*/ 3594 w 21600"/>
                <a:gd name="connsiteY11" fmla="*/ 0 h 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00" h="20111" extrusionOk="0">
                  <a:moveTo>
                    <a:pt x="3594" y="0"/>
                  </a:moveTo>
                  <a:lnTo>
                    <a:pt x="1457" y="4187"/>
                  </a:lnTo>
                  <a:lnTo>
                    <a:pt x="1068" y="4187"/>
                  </a:lnTo>
                  <a:cubicBezTo>
                    <a:pt x="478" y="4187"/>
                    <a:pt x="0" y="4586"/>
                    <a:pt x="0" y="5079"/>
                  </a:cubicBezTo>
                  <a:lnTo>
                    <a:pt x="0" y="19219"/>
                  </a:lnTo>
                  <a:cubicBezTo>
                    <a:pt x="0" y="19712"/>
                    <a:pt x="478" y="20111"/>
                    <a:pt x="1068" y="20111"/>
                  </a:cubicBezTo>
                  <a:lnTo>
                    <a:pt x="20532" y="20111"/>
                  </a:lnTo>
                  <a:cubicBezTo>
                    <a:pt x="21122" y="20111"/>
                    <a:pt x="21600" y="19712"/>
                    <a:pt x="21600" y="19219"/>
                  </a:cubicBezTo>
                  <a:lnTo>
                    <a:pt x="21600" y="5079"/>
                  </a:lnTo>
                  <a:cubicBezTo>
                    <a:pt x="21600" y="4586"/>
                    <a:pt x="21122" y="4187"/>
                    <a:pt x="20532" y="4187"/>
                  </a:cubicBezTo>
                  <a:lnTo>
                    <a:pt x="5730" y="4187"/>
                  </a:lnTo>
                  <a:lnTo>
                    <a:pt x="3594" y="0"/>
                  </a:lnTo>
                  <a:close/>
                </a:path>
              </a:pathLst>
            </a:custGeom>
            <a:solidFill>
              <a:srgbClr val="FFFFFF"/>
            </a:solidFill>
            <a:ln w="127000">
              <a:solidFill>
                <a:schemeClr val="accent5">
                  <a:hueOff val="-82419"/>
                  <a:satOff val="-9513"/>
                  <a:lumOff val="-16343"/>
                </a:schemeClr>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5" name="&lt;h1&gt;Congratulations!&lt;/h1&gt;…"/>
            <p:cNvSpPr txBox="1"/>
            <p:nvPr/>
          </p:nvSpPr>
          <p:spPr>
            <a:xfrm>
              <a:off x="3036927" y="4323923"/>
              <a:ext cx="7698207" cy="25596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5400" tIns="25400" rIns="25400" bIns="25400" anchor="ctr">
              <a:spAutoFit/>
            </a:bodyPr>
            <a:lstStyle/>
            <a:p>
              <a:pPr defTabSz="228600">
                <a:defRPr>
                  <a:solidFill>
                    <a:srgbClr val="000000"/>
                  </a:solidFill>
                  <a:latin typeface="Courier"/>
                  <a:ea typeface="Courier"/>
                  <a:cs typeface="Courier"/>
                  <a:sym typeface="Courier"/>
                </a:defRPr>
              </a:pPr>
              <a:r>
                <a:rPr sz="1400" dirty="0">
                  <a:latin typeface="Consolas" panose="020B0609020204030204" pitchFamily="49" charset="0"/>
                </a:rPr>
                <a:t>&lt;</a:t>
              </a:r>
              <a:r>
                <a:rPr sz="1400" b="1" dirty="0">
                  <a:solidFill>
                    <a:srgbClr val="011480"/>
                  </a:solidFill>
                  <a:latin typeface="Consolas" panose="020B0609020204030204" pitchFamily="49" charset="0"/>
                </a:rPr>
                <a:t>h1</a:t>
              </a:r>
              <a:r>
                <a:rPr sz="1400" dirty="0">
                  <a:latin typeface="Consolas" panose="020B0609020204030204" pitchFamily="49" charset="0"/>
                </a:rPr>
                <a:t>&gt;Congratulations!&lt;/</a:t>
              </a:r>
              <a:r>
                <a:rPr sz="1400" b="1" dirty="0">
                  <a:solidFill>
                    <a:srgbClr val="011480"/>
                  </a:solidFill>
                  <a:latin typeface="Consolas" panose="020B0609020204030204" pitchFamily="49" charset="0"/>
                </a:rPr>
                <a:t>h1</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  You are the 1000th visitor to the transcript site! You have been selected to receive a free iPad. To claim your prize &lt;</a:t>
              </a:r>
              <a:r>
                <a:rPr sz="1400" b="1" dirty="0">
                  <a:solidFill>
                    <a:srgbClr val="011480"/>
                  </a:solidFill>
                  <a:latin typeface="Consolas" panose="020B0609020204030204" pitchFamily="49" charset="0"/>
                </a:rPr>
                <a:t>a </a:t>
              </a:r>
              <a:r>
                <a:rPr sz="1400" b="1" dirty="0" err="1">
                  <a:solidFill>
                    <a:srgbClr val="0432FF"/>
                  </a:solidFill>
                  <a:latin typeface="Consolas" panose="020B0609020204030204" pitchFamily="49" charset="0"/>
                </a:rPr>
                <a:t>href</a:t>
              </a:r>
              <a:r>
                <a:rPr sz="1400" b="1" dirty="0">
                  <a:solidFill>
                    <a:srgbClr val="018001"/>
                  </a:solidFill>
                  <a:latin typeface="Consolas" panose="020B0609020204030204" pitchFamily="49" charset="0"/>
                </a:rPr>
                <a:t>='https://www.youtube.com/watch?v=DLzxrzFCyOs'</a:t>
              </a:r>
              <a:r>
                <a:rPr sz="1400" dirty="0">
                  <a:latin typeface="Consolas" panose="020B0609020204030204" pitchFamily="49" charset="0"/>
                </a:rPr>
                <a:t>&gt;click here!&lt;/</a:t>
              </a:r>
              <a:r>
                <a:rPr sz="1400" b="1" dirty="0">
                  <a:solidFill>
                    <a:srgbClr val="011480"/>
                  </a:solidFill>
                  <a:latin typeface="Consolas" panose="020B0609020204030204" pitchFamily="49" charset="0"/>
                </a:rPr>
                <a:t>a</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  &lt;</a:t>
              </a:r>
              <a:r>
                <a:rPr sz="1400" b="1" dirty="0">
                  <a:solidFill>
                    <a:srgbClr val="011480"/>
                  </a:solidFill>
                  <a:latin typeface="Consolas" panose="020B0609020204030204" pitchFamily="49" charset="0"/>
                </a:rPr>
                <a:t>script </a:t>
              </a:r>
              <a:r>
                <a:rPr sz="1400" b="1" dirty="0">
                  <a:solidFill>
                    <a:srgbClr val="0432FF"/>
                  </a:solidFill>
                  <a:latin typeface="Consolas" panose="020B0609020204030204" pitchFamily="49" charset="0"/>
                </a:rPr>
                <a:t>language</a:t>
              </a:r>
              <a:r>
                <a:rPr sz="1400" b="1" dirty="0">
                  <a:solidFill>
                    <a:srgbClr val="018001"/>
                  </a:solidFill>
                  <a:latin typeface="Consolas" panose="020B0609020204030204" pitchFamily="49" charset="0"/>
                </a:rPr>
                <a:t>=“</a:t>
              </a:r>
              <a:r>
                <a:rPr sz="1400" b="1" dirty="0" err="1">
                  <a:solidFill>
                    <a:srgbClr val="018001"/>
                  </a:solidFill>
                  <a:latin typeface="Consolas" panose="020B0609020204030204" pitchFamily="49" charset="0"/>
                </a:rPr>
                <a:t>javascript</a:t>
              </a:r>
              <a:r>
                <a:rPr sz="1400" b="1" dirty="0">
                  <a:solidFill>
                    <a:srgbClr val="018001"/>
                  </a:solidFill>
                  <a:latin typeface="Consolas" panose="020B0609020204030204" pitchFamily="49" charset="0"/>
                </a:rPr>
                <a:t>”</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1400" dirty="0" err="1">
                  <a:latin typeface="Consolas" panose="020B0609020204030204" pitchFamily="49" charset="0"/>
                </a:rPr>
                <a:t>document.getRootNode</a:t>
              </a:r>
              <a:r>
                <a:rPr sz="1400" dirty="0">
                  <a:latin typeface="Consolas" panose="020B0609020204030204" pitchFamily="49" charset="0"/>
                </a:rPr>
                <a:t>().</a:t>
              </a:r>
              <a:r>
                <a:rPr sz="1400" dirty="0" err="1">
                  <a:latin typeface="Consolas" panose="020B0609020204030204" pitchFamily="49" charset="0"/>
                </a:rPr>
                <a:t>body.innerHTML</a:t>
              </a:r>
              <a:r>
                <a:rPr sz="1400" dirty="0">
                  <a:latin typeface="Consolas" panose="020B0609020204030204" pitchFamily="49" charset="0"/>
                </a:rPr>
                <a:t>=</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'&lt;</a:t>
              </a:r>
              <a:r>
                <a:rPr sz="1400" b="1" dirty="0">
                  <a:solidFill>
                    <a:srgbClr val="011480"/>
                  </a:solidFill>
                  <a:latin typeface="Consolas" panose="020B0609020204030204" pitchFamily="49" charset="0"/>
                </a:rPr>
                <a:t>h1</a:t>
              </a:r>
              <a:r>
                <a:rPr sz="1400" dirty="0">
                  <a:latin typeface="Consolas" panose="020B0609020204030204" pitchFamily="49" charset="0"/>
                </a:rPr>
                <a:t>&gt;Congratulations!&lt;/</a:t>
              </a:r>
              <a:r>
                <a:rPr sz="1400" b="1" dirty="0">
                  <a:solidFill>
                    <a:srgbClr val="011480"/>
                  </a:solidFill>
                  <a:latin typeface="Consolas" panose="020B0609020204030204" pitchFamily="49" charset="0"/>
                </a:rPr>
                <a:t>h1</a:t>
              </a:r>
              <a:r>
                <a:rPr sz="1400" dirty="0">
                  <a:latin typeface="Consolas" panose="020B0609020204030204" pitchFamily="49" charset="0"/>
                </a:rPr>
                <a:t>&gt;You are the 1000th visitor to the transcript site! You have been selected to receive a free iPad. To claim your prize &lt;</a:t>
              </a:r>
              <a:r>
                <a:rPr sz="1400" b="1" dirty="0">
                  <a:solidFill>
                    <a:srgbClr val="011480"/>
                  </a:solidFill>
                  <a:latin typeface="Consolas" panose="020B0609020204030204" pitchFamily="49" charset="0"/>
                </a:rPr>
                <a:t>a </a:t>
              </a:r>
              <a:r>
                <a:rPr sz="1400" b="1" dirty="0" err="1">
                  <a:solidFill>
                    <a:srgbClr val="0432FF"/>
                  </a:solidFill>
                  <a:latin typeface="Consolas" panose="020B0609020204030204" pitchFamily="49" charset="0"/>
                </a:rPr>
                <a:t>href</a:t>
              </a:r>
              <a:r>
                <a:rPr sz="1400" b="1" dirty="0">
                  <a:solidFill>
                    <a:srgbClr val="018001"/>
                  </a:solidFill>
                  <a:latin typeface="Consolas" panose="020B0609020204030204" pitchFamily="49" charset="0"/>
                </a:rPr>
                <a:t>="https://www.youtube.com/watch?v=DLzxrzFCyOs"</a:t>
              </a:r>
              <a:r>
                <a:rPr sz="1400" dirty="0">
                  <a:latin typeface="Consolas" panose="020B0609020204030204" pitchFamily="49" charset="0"/>
                </a:rPr>
                <a:t>&gt;click here!&lt;/</a:t>
              </a:r>
              <a:r>
                <a:rPr sz="1400" b="1" dirty="0">
                  <a:solidFill>
                    <a:srgbClr val="011480"/>
                  </a:solidFill>
                  <a:latin typeface="Consolas" panose="020B0609020204030204" pitchFamily="49" charset="0"/>
                </a:rPr>
                <a:t>a</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alert('You are a winner!’);</a:t>
              </a:r>
            </a:p>
            <a:p>
              <a:pPr defTabSz="228600">
                <a:defRPr>
                  <a:solidFill>
                    <a:srgbClr val="000000"/>
                  </a:solidFill>
                  <a:latin typeface="Courier"/>
                  <a:ea typeface="Courier"/>
                  <a:cs typeface="Courier"/>
                  <a:sym typeface="Courier"/>
                </a:defRPr>
              </a:pPr>
              <a:r>
                <a:rPr sz="1400" dirty="0">
                  <a:latin typeface="Consolas" panose="020B0609020204030204" pitchFamily="49" charset="0"/>
                </a:rPr>
                <a:t>&lt;/</a:t>
              </a:r>
              <a:r>
                <a:rPr sz="1400" b="1" dirty="0">
                  <a:solidFill>
                    <a:srgbClr val="011480"/>
                  </a:solidFill>
                  <a:latin typeface="Consolas" panose="020B0609020204030204" pitchFamily="49" charset="0"/>
                </a:rPr>
                <a:t>script</a:t>
              </a:r>
              <a:r>
                <a:rPr sz="1400" dirty="0">
                  <a:latin typeface="Consolas" panose="020B0609020204030204" pitchFamily="49" charset="0"/>
                </a:rPr>
                <a:t>&gt;</a:t>
              </a:r>
            </a:p>
            <a:p>
              <a:pPr defTabSz="228600">
                <a:defRPr>
                  <a:solidFill>
                    <a:srgbClr val="000000"/>
                  </a:solidFill>
                  <a:latin typeface="Courier"/>
                  <a:ea typeface="Courier"/>
                  <a:cs typeface="Courier"/>
                  <a:sym typeface="Courier"/>
                </a:defRPr>
              </a:pPr>
              <a:endParaRPr sz="900" dirty="0">
                <a:latin typeface="Consolas" panose="020B0609020204030204" pitchFamily="49" charset="0"/>
              </a:endParaRPr>
            </a:p>
          </p:txBody>
        </p:sp>
      </p:grpSp>
      <p:pic>
        <p:nvPicPr>
          <p:cNvPr id="4" name="Picture 2">
            <a:extLst>
              <a:ext uri="{FF2B5EF4-FFF2-40B4-BE49-F238E27FC236}">
                <a16:creationId xmlns:a16="http://schemas.microsoft.com/office/drawing/2014/main" id="{D269427F-4322-77C2-1F73-427F3FD547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9735" y="2250958"/>
            <a:ext cx="1114425" cy="1538288"/>
          </a:xfrm>
          <a:prstGeom prst="rect">
            <a:avLst/>
          </a:prstGeom>
          <a:noFill/>
          <a:extLst>
            <a:ext uri="{909E8E84-426E-40DD-AFC4-6F175D3DCCD1}">
              <a14:hiddenFill xmlns:a14="http://schemas.microsoft.com/office/drawing/2010/main">
                <a:solidFill>
                  <a:srgbClr val="FFFFFF"/>
                </a:solidFill>
              </a14:hiddenFill>
            </a:ext>
          </a:extLst>
        </p:spPr>
      </p:pic>
      <p:sp>
        <p:nvSpPr>
          <p:cNvPr id="5" name="Frontend">
            <a:extLst>
              <a:ext uri="{FF2B5EF4-FFF2-40B4-BE49-F238E27FC236}">
                <a16:creationId xmlns:a16="http://schemas.microsoft.com/office/drawing/2014/main" id="{E4FE4F76-75D4-FBF5-87BC-55A885C6015B}"/>
              </a:ext>
            </a:extLst>
          </p:cNvPr>
          <p:cNvSpPr/>
          <p:nvPr/>
        </p:nvSpPr>
        <p:spPr>
          <a:xfrm>
            <a:off x="4936887" y="2169418"/>
            <a:ext cx="1499526" cy="1496207"/>
          </a:xfrm>
          <a:prstGeom prst="rect">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Trusted Server</a:t>
            </a:r>
            <a:endParaRPr sz="2400" dirty="0">
              <a:latin typeface="Helvetica" panose="020B0604020202020204" pitchFamily="34" charset="0"/>
              <a:cs typeface="Helvetica"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Code Injection Example"/>
          <p:cNvSpPr txBox="1">
            <a:spLocks noGrp="1"/>
          </p:cNvSpPr>
          <p:nvPr>
            <p:ph type="title"/>
          </p:nvPr>
        </p:nvSpPr>
        <p:spPr>
          <a:prstGeom prst="rect">
            <a:avLst/>
          </a:prstGeom>
        </p:spPr>
        <p:txBody>
          <a:bodyPr>
            <a:normAutofit/>
          </a:bodyPr>
          <a:lstStyle/>
          <a:p>
            <a:r>
              <a:rPr lang="en-US" dirty="0"/>
              <a:t>Example: Cross-site scripting (3) </a:t>
            </a:r>
            <a:endParaRPr dirty="0"/>
          </a:p>
        </p:txBody>
      </p:sp>
      <p:sp>
        <p:nvSpPr>
          <p:cNvPr id="187" name="Line"/>
          <p:cNvSpPr/>
          <p:nvPr/>
        </p:nvSpPr>
        <p:spPr>
          <a:xfrm>
            <a:off x="3036927" y="3055143"/>
            <a:ext cx="1599549"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88" name="/transcripts/%3Ch1%3e…"/>
          <p:cNvSpPr txBox="1"/>
          <p:nvPr/>
        </p:nvSpPr>
        <p:spPr>
          <a:xfrm>
            <a:off x="2902108" y="2727726"/>
            <a:ext cx="1235916" cy="1897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u="sng">
                <a:solidFill>
                  <a:srgbClr val="000000"/>
                </a:solidFill>
                <a:hlinkClick r:id="rId3"/>
              </a:defRPr>
            </a:lvl1pPr>
          </a:lstStyle>
          <a:p>
            <a:pPr>
              <a:defRPr u="none"/>
            </a:pPr>
            <a:r>
              <a:rPr sz="900" dirty="0"/>
              <a:t>/transcripts/%3Ch1%3e…</a:t>
            </a:r>
          </a:p>
        </p:txBody>
      </p:sp>
      <p:sp>
        <p:nvSpPr>
          <p:cNvPr id="189" name="Rectangle"/>
          <p:cNvSpPr/>
          <p:nvPr/>
        </p:nvSpPr>
        <p:spPr>
          <a:xfrm>
            <a:off x="7482171" y="2091823"/>
            <a:ext cx="1723726" cy="230683"/>
          </a:xfrm>
          <a:prstGeom prst="rect">
            <a:avLst/>
          </a:prstGeom>
          <a:solidFill>
            <a:schemeClr val="accent4">
              <a:hueOff val="348544"/>
              <a:lumOff val="7139"/>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0" name="Rectangle"/>
          <p:cNvSpPr/>
          <p:nvPr/>
        </p:nvSpPr>
        <p:spPr>
          <a:xfrm>
            <a:off x="7072159" y="2669868"/>
            <a:ext cx="4886107" cy="230683"/>
          </a:xfrm>
          <a:prstGeom prst="rect">
            <a:avLst/>
          </a:prstGeom>
          <a:solidFill>
            <a:schemeClr val="accent4">
              <a:hueOff val="348544"/>
              <a:lumOff val="7139"/>
            </a:schemeClr>
          </a:solidFill>
          <a:ln w="12700">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1" name="app.get('/transcripts/:id', (req, res) =&gt; {…"/>
          <p:cNvSpPr txBox="1"/>
          <p:nvPr/>
        </p:nvSpPr>
        <p:spPr>
          <a:xfrm>
            <a:off x="6711996" y="1701579"/>
            <a:ext cx="4964501" cy="21672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defTabSz="228600">
              <a:defRPr sz="2500" b="1">
                <a:solidFill>
                  <a:srgbClr val="018001"/>
                </a:solidFill>
                <a:latin typeface="Courier"/>
                <a:ea typeface="Courier"/>
                <a:cs typeface="Courier"/>
                <a:sym typeface="Courier"/>
              </a:defRPr>
            </a:pPr>
            <a:r>
              <a:rPr sz="1250" dirty="0" err="1">
                <a:solidFill>
                  <a:srgbClr val="000000"/>
                </a:solidFill>
                <a:latin typeface="Consolas" panose="020B0609020204030204" pitchFamily="49" charset="0"/>
              </a:rPr>
              <a:t>app.</a:t>
            </a:r>
            <a:r>
              <a:rPr sz="1250" dirty="0" err="1">
                <a:solidFill>
                  <a:srgbClr val="66187A"/>
                </a:solidFill>
                <a:latin typeface="Consolas" panose="020B0609020204030204" pitchFamily="49" charset="0"/>
              </a:rPr>
              <a:t>get</a:t>
            </a:r>
            <a:r>
              <a:rPr sz="1250" dirty="0">
                <a:solidFill>
                  <a:srgbClr val="000000"/>
                </a:solidFill>
                <a:latin typeface="Consolas" panose="020B0609020204030204" pitchFamily="49" charset="0"/>
              </a:rPr>
              <a:t>(</a:t>
            </a:r>
            <a:r>
              <a:rPr sz="1250" dirty="0">
                <a:latin typeface="Consolas" panose="020B0609020204030204" pitchFamily="49" charset="0"/>
              </a:rPr>
              <a:t>'/transcripts/:id'</a:t>
            </a:r>
            <a:r>
              <a:rPr sz="1250" dirty="0">
                <a:solidFill>
                  <a:srgbClr val="000000"/>
                </a:solidFill>
                <a:latin typeface="Consolas" panose="020B0609020204030204" pitchFamily="49" charset="0"/>
              </a:rPr>
              <a:t>, (req, res) =&gt; {</a:t>
            </a:r>
          </a:p>
          <a:p>
            <a:pPr defTabSz="228600">
              <a:defRPr sz="2500" i="1">
                <a:solidFill>
                  <a:srgbClr val="808080"/>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req.params</a:t>
            </a:r>
            <a:r>
              <a:rPr sz="1250" dirty="0">
                <a:latin typeface="Consolas" panose="020B0609020204030204" pitchFamily="49" charset="0"/>
              </a:rPr>
              <a:t> to get components of the path</a:t>
            </a:r>
          </a:p>
          <a:p>
            <a:pPr defTabSz="228600">
              <a:defRPr sz="2500">
                <a:solidFill>
                  <a:srgbClr val="000000"/>
                </a:solidFill>
                <a:latin typeface="Courier"/>
                <a:ea typeface="Courier"/>
                <a:cs typeface="Courier"/>
                <a:sym typeface="Courier"/>
              </a:defRPr>
            </a:pPr>
            <a:r>
              <a:rPr sz="1250" i="1" dirty="0">
                <a:solidFill>
                  <a:srgbClr val="808080"/>
                </a:solidFill>
                <a:latin typeface="Consolas" panose="020B0609020204030204" pitchFamily="49" charset="0"/>
              </a:rPr>
              <a:t>  </a:t>
            </a:r>
            <a:r>
              <a:rPr sz="1250" b="1" dirty="0">
                <a:solidFill>
                  <a:srgbClr val="011480"/>
                </a:solidFill>
                <a:latin typeface="Consolas" panose="020B0609020204030204" pitchFamily="49" charset="0"/>
              </a:rPr>
              <a:t>const </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 = </a:t>
            </a:r>
            <a:r>
              <a:rPr sz="1250" dirty="0" err="1">
                <a:latin typeface="Consolas" panose="020B0609020204030204" pitchFamily="49" charset="0"/>
              </a:rPr>
              <a:t>req.</a:t>
            </a:r>
            <a:r>
              <a:rPr sz="1250" b="1" dirty="0" err="1">
                <a:solidFill>
                  <a:srgbClr val="66187A"/>
                </a:solidFill>
                <a:latin typeface="Consolas" panose="020B0609020204030204" pitchFamily="49" charset="0"/>
              </a:rPr>
              <a:t>params</a:t>
            </a:r>
            <a:r>
              <a:rPr sz="1250" dirty="0">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r>
              <a:rPr sz="1250" b="1" dirty="0">
                <a:solidFill>
                  <a:srgbClr val="011480"/>
                </a:solidFill>
                <a:latin typeface="Consolas" panose="020B0609020204030204" pitchFamily="49" charset="0"/>
              </a:rPr>
              <a:t>const </a:t>
            </a:r>
            <a:r>
              <a:rPr sz="1250" dirty="0" err="1">
                <a:solidFill>
                  <a:srgbClr val="458383"/>
                </a:solidFill>
                <a:latin typeface="Consolas" panose="020B0609020204030204" pitchFamily="49" charset="0"/>
              </a:rPr>
              <a:t>theTranscript</a:t>
            </a:r>
            <a:r>
              <a:rPr sz="1250" dirty="0">
                <a:solidFill>
                  <a:srgbClr val="458383"/>
                </a:solidFill>
                <a:latin typeface="Consolas" panose="020B0609020204030204" pitchFamily="49" charset="0"/>
              </a:rPr>
              <a:t> </a:t>
            </a:r>
            <a:r>
              <a:rPr sz="1250" dirty="0">
                <a:latin typeface="Consolas" panose="020B0609020204030204" pitchFamily="49" charset="0"/>
              </a:rPr>
              <a:t>= </a:t>
            </a:r>
            <a:r>
              <a:rPr sz="1250" dirty="0" err="1">
                <a:latin typeface="Consolas" panose="020B0609020204030204" pitchFamily="49" charset="0"/>
              </a:rPr>
              <a:t>db.</a:t>
            </a:r>
            <a:r>
              <a:rPr sz="1250" i="1" dirty="0" err="1">
                <a:latin typeface="Consolas" panose="020B0609020204030204" pitchFamily="49" charset="0"/>
              </a:rPr>
              <a:t>getTranscript</a:t>
            </a:r>
            <a:r>
              <a:rPr sz="1250" dirty="0">
                <a:latin typeface="Consolas" panose="020B0609020204030204" pitchFamily="49" charset="0"/>
              </a:rPr>
              <a:t>(</a:t>
            </a:r>
            <a:r>
              <a:rPr sz="1250" i="1" dirty="0" err="1">
                <a:latin typeface="Consolas" panose="020B0609020204030204" pitchFamily="49" charset="0"/>
              </a:rPr>
              <a:t>parseInt</a:t>
            </a:r>
            <a:r>
              <a:rPr sz="1250" dirty="0">
                <a:latin typeface="Consolas" panose="020B0609020204030204" pitchFamily="49" charset="0"/>
              </a:rPr>
              <a:t>(</a:t>
            </a:r>
            <a:r>
              <a:rPr sz="1250" dirty="0">
                <a:solidFill>
                  <a:srgbClr val="458383"/>
                </a:solidFill>
                <a:latin typeface="Consolas" panose="020B0609020204030204" pitchFamily="49" charset="0"/>
              </a:rPr>
              <a:t>id</a:t>
            </a:r>
            <a:r>
              <a:rPr sz="1250" dirty="0">
                <a:latin typeface="Consolas" panose="020B0609020204030204" pitchFamily="49" charset="0"/>
              </a:rPr>
              <a:t>));</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if </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latin typeface="Consolas" panose="020B0609020204030204" pitchFamily="49" charset="0"/>
              </a:rPr>
              <a:t> </a:t>
            </a:r>
            <a:r>
              <a:rPr sz="1250" dirty="0">
                <a:solidFill>
                  <a:srgbClr val="000000"/>
                </a:solidFill>
                <a:latin typeface="Consolas" panose="020B0609020204030204" pitchFamily="49" charset="0"/>
              </a:rPr>
              <a:t>=== </a:t>
            </a:r>
            <a:r>
              <a:rPr sz="1250" b="1" dirty="0">
                <a:solidFill>
                  <a:srgbClr val="011480"/>
                </a:solidFill>
                <a:latin typeface="Consolas" panose="020B0609020204030204" pitchFamily="49" charset="0"/>
              </a:rPr>
              <a:t>undefined</a:t>
            </a:r>
            <a:r>
              <a:rPr sz="1250" dirty="0">
                <a:solidFill>
                  <a:srgbClr val="000000"/>
                </a:solidFill>
                <a:latin typeface="Consolas" panose="020B0609020204030204" pitchFamily="49" charset="0"/>
              </a:rPr>
              <a:t>) {</a:t>
            </a:r>
          </a:p>
          <a:p>
            <a:pPr defTabSz="228600">
              <a:defRPr sz="2500" b="1">
                <a:solidFill>
                  <a:srgbClr val="018001"/>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404</a:t>
            </a:r>
            <a:r>
              <a:rPr sz="1250" dirty="0">
                <a:solidFill>
                  <a:srgbClr val="000000"/>
                </a:solidFill>
                <a:latin typeface="Consolas" panose="020B0609020204030204" pitchFamily="49" charset="0"/>
              </a:rPr>
              <a:t>).</a:t>
            </a:r>
            <a:r>
              <a:rPr sz="1250"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a:latin typeface="Consolas" panose="020B0609020204030204" pitchFamily="49" charset="0"/>
              </a:rPr>
              <a:t>`No student with id = </a:t>
            </a:r>
            <a:r>
              <a:rPr sz="1250" dirty="0">
                <a:solidFill>
                  <a:srgbClr val="000000"/>
                </a:solidFill>
                <a:latin typeface="Consolas" panose="020B0609020204030204" pitchFamily="49" charset="0"/>
              </a:rPr>
              <a:t>${</a:t>
            </a:r>
            <a:r>
              <a:rPr sz="1250" dirty="0">
                <a:solidFill>
                  <a:srgbClr val="458383"/>
                </a:solidFill>
                <a:latin typeface="Consolas" panose="020B0609020204030204" pitchFamily="49" charset="0"/>
              </a:rPr>
              <a:t>id</a:t>
            </a:r>
            <a:r>
              <a:rPr sz="1250" dirty="0">
                <a:solidFill>
                  <a:srgbClr val="000000"/>
                </a:solidFill>
                <a:latin typeface="Consolas" panose="020B0609020204030204" pitchFamily="49" charset="0"/>
              </a:rPr>
              <a:t>}</a:t>
            </a:r>
            <a:r>
              <a:rPr sz="1250" dirty="0">
                <a:latin typeface="Consolas" panose="020B0609020204030204" pitchFamily="49" charset="0"/>
              </a:rPr>
              <a: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458383"/>
                </a:solidFill>
                <a:latin typeface="Courier"/>
                <a:ea typeface="Courier"/>
                <a:cs typeface="Courier"/>
                <a:sym typeface="Courier"/>
              </a:defRPr>
            </a:pPr>
            <a:r>
              <a:rPr sz="1250" dirty="0">
                <a:solidFill>
                  <a:srgbClr val="000000"/>
                </a:solidFill>
                <a:latin typeface="Consolas" panose="020B0609020204030204" pitchFamily="49" charset="0"/>
              </a:rPr>
              <a:t>    </a:t>
            </a:r>
            <a:r>
              <a:rPr sz="1250" dirty="0" err="1">
                <a:solidFill>
                  <a:srgbClr val="000000"/>
                </a:solidFill>
                <a:latin typeface="Consolas" panose="020B0609020204030204" pitchFamily="49" charset="0"/>
              </a:rPr>
              <a:t>res.</a:t>
            </a:r>
            <a:r>
              <a:rPr sz="1250" dirty="0" err="1">
                <a:solidFill>
                  <a:srgbClr val="7A7A43"/>
                </a:solidFill>
                <a:latin typeface="Consolas" panose="020B0609020204030204" pitchFamily="49" charset="0"/>
              </a:rPr>
              <a:t>status</a:t>
            </a:r>
            <a:r>
              <a:rPr sz="1250" dirty="0">
                <a:solidFill>
                  <a:srgbClr val="000000"/>
                </a:solidFill>
                <a:latin typeface="Consolas" panose="020B0609020204030204" pitchFamily="49" charset="0"/>
              </a:rPr>
              <a:t>(</a:t>
            </a:r>
            <a:r>
              <a:rPr sz="1250" dirty="0">
                <a:solidFill>
                  <a:srgbClr val="0432FF"/>
                </a:solidFill>
                <a:latin typeface="Consolas" panose="020B0609020204030204" pitchFamily="49" charset="0"/>
              </a:rPr>
              <a:t>200</a:t>
            </a:r>
            <a:r>
              <a:rPr sz="1250" dirty="0">
                <a:solidFill>
                  <a:srgbClr val="000000"/>
                </a:solidFill>
                <a:latin typeface="Consolas" panose="020B0609020204030204" pitchFamily="49" charset="0"/>
              </a:rPr>
              <a:t>).</a:t>
            </a:r>
            <a:r>
              <a:rPr sz="1250" b="1" dirty="0">
                <a:solidFill>
                  <a:srgbClr val="66187A"/>
                </a:solidFill>
                <a:latin typeface="Consolas" panose="020B0609020204030204" pitchFamily="49" charset="0"/>
              </a:rPr>
              <a:t>send</a:t>
            </a:r>
            <a:r>
              <a:rPr sz="1250" dirty="0">
                <a:solidFill>
                  <a:srgbClr val="000000"/>
                </a:solidFill>
                <a:latin typeface="Consolas" panose="020B0609020204030204" pitchFamily="49" charset="0"/>
              </a:rPr>
              <a:t>(</a:t>
            </a:r>
            <a:r>
              <a:rPr sz="1250" dirty="0" err="1">
                <a:latin typeface="Consolas" panose="020B0609020204030204" pitchFamily="49" charset="0"/>
              </a:rPr>
              <a:t>theTranscript</a:t>
            </a:r>
            <a:r>
              <a:rPr sz="1250" dirty="0">
                <a:solidFill>
                  <a:srgbClr val="000000"/>
                </a:solidFill>
                <a:latin typeface="Consolas" panose="020B0609020204030204" pitchFamily="49" charset="0"/>
              </a:rPr>
              <a:t>);</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  }</a:t>
            </a:r>
          </a:p>
          <a:p>
            <a:pPr defTabSz="228600">
              <a:defRPr sz="2500">
                <a:solidFill>
                  <a:srgbClr val="000000"/>
                </a:solidFill>
                <a:latin typeface="Courier"/>
                <a:ea typeface="Courier"/>
                <a:cs typeface="Courier"/>
                <a:sym typeface="Courier"/>
              </a:defRPr>
            </a:pPr>
            <a:r>
              <a:rPr sz="1250" dirty="0">
                <a:latin typeface="Consolas" panose="020B0609020204030204" pitchFamily="49" charset="0"/>
              </a:rPr>
              <a:t>});</a:t>
            </a:r>
          </a:p>
        </p:txBody>
      </p:sp>
      <p:pic>
        <p:nvPicPr>
          <p:cNvPr id="192" name="Image" descr="Image"/>
          <p:cNvPicPr>
            <a:picLocks noChangeAspect="1"/>
          </p:cNvPicPr>
          <p:nvPr/>
        </p:nvPicPr>
        <p:blipFill>
          <a:blip r:embed="rId4"/>
          <a:stretch>
            <a:fillRect/>
          </a:stretch>
        </p:blipFill>
        <p:spPr>
          <a:xfrm>
            <a:off x="826135" y="3789246"/>
            <a:ext cx="3956051" cy="3416301"/>
          </a:xfrm>
          <a:prstGeom prst="rect">
            <a:avLst/>
          </a:prstGeom>
          <a:ln w="12700">
            <a:miter lim="400000"/>
          </a:ln>
        </p:spPr>
      </p:pic>
      <p:pic>
        <p:nvPicPr>
          <p:cNvPr id="193" name="Image" descr="Image"/>
          <p:cNvPicPr>
            <a:picLocks noChangeAspect="1"/>
          </p:cNvPicPr>
          <p:nvPr/>
        </p:nvPicPr>
        <p:blipFill>
          <a:blip r:embed="rId5"/>
          <a:stretch>
            <a:fillRect/>
          </a:stretch>
        </p:blipFill>
        <p:spPr>
          <a:xfrm>
            <a:off x="4392295" y="3789246"/>
            <a:ext cx="3956051" cy="3416301"/>
          </a:xfrm>
          <a:prstGeom prst="rect">
            <a:avLst/>
          </a:prstGeom>
          <a:ln w="12700">
            <a:miter lim="400000"/>
          </a:ln>
        </p:spPr>
      </p:pic>
      <p:sp>
        <p:nvSpPr>
          <p:cNvPr id="194" name="Callout"/>
          <p:cNvSpPr/>
          <p:nvPr/>
        </p:nvSpPr>
        <p:spPr>
          <a:xfrm>
            <a:off x="8097151" y="2459199"/>
            <a:ext cx="3956051" cy="3873323"/>
          </a:xfrm>
          <a:custGeom>
            <a:avLst/>
            <a:gdLst>
              <a:gd name="connsiteX0" fmla="*/ 3594 w 21600"/>
              <a:gd name="connsiteY0" fmla="*/ 0 h 20111"/>
              <a:gd name="connsiteX1" fmla="*/ 1457 w 21600"/>
              <a:gd name="connsiteY1" fmla="*/ 4187 h 20111"/>
              <a:gd name="connsiteX2" fmla="*/ 1068 w 21600"/>
              <a:gd name="connsiteY2" fmla="*/ 4187 h 20111"/>
              <a:gd name="connsiteX3" fmla="*/ 0 w 21600"/>
              <a:gd name="connsiteY3" fmla="*/ 5079 h 20111"/>
              <a:gd name="connsiteX4" fmla="*/ 0 w 21600"/>
              <a:gd name="connsiteY4" fmla="*/ 19219 h 20111"/>
              <a:gd name="connsiteX5" fmla="*/ 1068 w 21600"/>
              <a:gd name="connsiteY5" fmla="*/ 20111 h 20111"/>
              <a:gd name="connsiteX6" fmla="*/ 20532 w 21600"/>
              <a:gd name="connsiteY6" fmla="*/ 20111 h 20111"/>
              <a:gd name="connsiteX7" fmla="*/ 21600 w 21600"/>
              <a:gd name="connsiteY7" fmla="*/ 19219 h 20111"/>
              <a:gd name="connsiteX8" fmla="*/ 21600 w 21600"/>
              <a:gd name="connsiteY8" fmla="*/ 5079 h 20111"/>
              <a:gd name="connsiteX9" fmla="*/ 20532 w 21600"/>
              <a:gd name="connsiteY9" fmla="*/ 4187 h 20111"/>
              <a:gd name="connsiteX10" fmla="*/ 5730 w 21600"/>
              <a:gd name="connsiteY10" fmla="*/ 4187 h 20111"/>
              <a:gd name="connsiteX11" fmla="*/ 3594 w 21600"/>
              <a:gd name="connsiteY11" fmla="*/ 0 h 20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00" h="20111" extrusionOk="0">
                <a:moveTo>
                  <a:pt x="3594" y="0"/>
                </a:moveTo>
                <a:lnTo>
                  <a:pt x="1457" y="4187"/>
                </a:lnTo>
                <a:lnTo>
                  <a:pt x="1068" y="4187"/>
                </a:lnTo>
                <a:cubicBezTo>
                  <a:pt x="478" y="4187"/>
                  <a:pt x="0" y="4586"/>
                  <a:pt x="0" y="5079"/>
                </a:cubicBezTo>
                <a:lnTo>
                  <a:pt x="0" y="19219"/>
                </a:lnTo>
                <a:cubicBezTo>
                  <a:pt x="0" y="19712"/>
                  <a:pt x="478" y="20111"/>
                  <a:pt x="1068" y="20111"/>
                </a:cubicBezTo>
                <a:lnTo>
                  <a:pt x="20532" y="20111"/>
                </a:lnTo>
                <a:cubicBezTo>
                  <a:pt x="21122" y="20111"/>
                  <a:pt x="21600" y="19712"/>
                  <a:pt x="21600" y="19219"/>
                </a:cubicBezTo>
                <a:lnTo>
                  <a:pt x="21600" y="5079"/>
                </a:lnTo>
                <a:cubicBezTo>
                  <a:pt x="21600" y="4586"/>
                  <a:pt x="21122" y="4187"/>
                  <a:pt x="20532" y="4187"/>
                </a:cubicBezTo>
                <a:lnTo>
                  <a:pt x="5730" y="4187"/>
                </a:lnTo>
                <a:lnTo>
                  <a:pt x="3594" y="0"/>
                </a:lnTo>
                <a:close/>
              </a:path>
            </a:pathLst>
          </a:custGeom>
          <a:solidFill>
            <a:srgbClr val="FFFFFF"/>
          </a:solidFill>
          <a:ln w="127000">
            <a:solidFill>
              <a:schemeClr val="accent5">
                <a:hueOff val="-82419"/>
                <a:satOff val="-9513"/>
                <a:lumOff val="-16343"/>
              </a:schemeClr>
            </a:solidFill>
            <a:miter lim="400000"/>
          </a:ln>
        </p:spPr>
        <p:txBody>
          <a:bodyPr lIns="25400" tIns="25400" rIns="25400" bIns="25400" anchor="ct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Helvetica" panose="020B0604020202020204" pitchFamily="34" charset="0"/>
              <a:cs typeface="Helvetica" panose="020B0604020202020204" pitchFamily="34" charset="0"/>
            </a:endParaRPr>
          </a:p>
        </p:txBody>
      </p:sp>
      <p:sp>
        <p:nvSpPr>
          <p:cNvPr id="195" name="&lt;h1&gt;Congratulations!&lt;/h1&gt;…"/>
          <p:cNvSpPr txBox="1"/>
          <p:nvPr/>
        </p:nvSpPr>
        <p:spPr>
          <a:xfrm>
            <a:off x="8308930" y="3929988"/>
            <a:ext cx="3623301" cy="22672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p>
            <a:pPr defTabSz="228600">
              <a:defRPr>
                <a:solidFill>
                  <a:srgbClr val="000000"/>
                </a:solidFill>
                <a:latin typeface="Courier"/>
                <a:ea typeface="Courier"/>
                <a:cs typeface="Courier"/>
                <a:sym typeface="Courier"/>
              </a:defRPr>
            </a:pPr>
            <a:r>
              <a:rPr sz="900" dirty="0">
                <a:latin typeface="Consolas" panose="020B0609020204030204" pitchFamily="49" charset="0"/>
              </a:rPr>
              <a:t>&lt;</a:t>
            </a:r>
            <a:r>
              <a:rPr sz="900" b="1" dirty="0">
                <a:solidFill>
                  <a:srgbClr val="011480"/>
                </a:solidFill>
                <a:latin typeface="Consolas" panose="020B0609020204030204" pitchFamily="49" charset="0"/>
              </a:rPr>
              <a:t>h1</a:t>
            </a:r>
            <a:r>
              <a:rPr sz="900" dirty="0">
                <a:latin typeface="Consolas" panose="020B0609020204030204" pitchFamily="49" charset="0"/>
              </a:rPr>
              <a:t>&gt;Congratulations!&lt;/</a:t>
            </a:r>
            <a:r>
              <a:rPr sz="900" b="1" dirty="0">
                <a:solidFill>
                  <a:srgbClr val="011480"/>
                </a:solidFill>
                <a:latin typeface="Consolas" panose="020B0609020204030204" pitchFamily="49" charset="0"/>
              </a:rPr>
              <a:t>h1</a:t>
            </a:r>
            <a:r>
              <a:rPr sz="9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900" dirty="0">
                <a:latin typeface="Consolas" panose="020B0609020204030204" pitchFamily="49" charset="0"/>
              </a:rPr>
              <a:t>  You are the 1000th visitor to the transcript site! You have been selected to receive a free iPad. To claim your prize &lt;</a:t>
            </a:r>
            <a:r>
              <a:rPr sz="900" b="1" dirty="0">
                <a:solidFill>
                  <a:srgbClr val="011480"/>
                </a:solidFill>
                <a:latin typeface="Consolas" panose="020B0609020204030204" pitchFamily="49" charset="0"/>
              </a:rPr>
              <a:t>a </a:t>
            </a:r>
            <a:r>
              <a:rPr sz="900" b="1" dirty="0" err="1">
                <a:solidFill>
                  <a:srgbClr val="0432FF"/>
                </a:solidFill>
                <a:latin typeface="Consolas" panose="020B0609020204030204" pitchFamily="49" charset="0"/>
                <a:hlinkClick r:id="rId6"/>
              </a:rPr>
              <a:t>href</a:t>
            </a:r>
            <a:r>
              <a:rPr sz="900" b="1" dirty="0">
                <a:solidFill>
                  <a:srgbClr val="018001"/>
                </a:solidFill>
                <a:latin typeface="Consolas" panose="020B0609020204030204" pitchFamily="49" charset="0"/>
                <a:hlinkClick r:id="rId6"/>
              </a:rPr>
              <a:t>='https://www.youtube.com/watch?v=DLzxrzFCyOs'</a:t>
            </a:r>
            <a:r>
              <a:rPr sz="900" dirty="0">
                <a:latin typeface="Consolas" panose="020B0609020204030204" pitchFamily="49" charset="0"/>
                <a:hlinkClick r:id="rId6"/>
              </a:rPr>
              <a:t>&gt;click here!&lt;/</a:t>
            </a:r>
            <a:r>
              <a:rPr sz="900" b="1" dirty="0">
                <a:solidFill>
                  <a:srgbClr val="011480"/>
                </a:solidFill>
                <a:latin typeface="Consolas" panose="020B0609020204030204" pitchFamily="49" charset="0"/>
                <a:hlinkClick r:id="rId6"/>
              </a:rPr>
              <a:t>a</a:t>
            </a:r>
            <a:r>
              <a:rPr sz="900" dirty="0">
                <a:latin typeface="Consolas" panose="020B0609020204030204" pitchFamily="49" charset="0"/>
                <a:hlinkClick r:id="rId6"/>
              </a:rPr>
              <a:t>&gt;</a:t>
            </a:r>
            <a:endParaRPr sz="900" dirty="0">
              <a:latin typeface="Consolas" panose="020B0609020204030204" pitchFamily="49" charset="0"/>
            </a:endParaRPr>
          </a:p>
          <a:p>
            <a:pPr defTabSz="228600">
              <a:defRPr>
                <a:solidFill>
                  <a:srgbClr val="000000"/>
                </a:solidFill>
                <a:latin typeface="Courier"/>
                <a:ea typeface="Courier"/>
                <a:cs typeface="Courier"/>
                <a:sym typeface="Courier"/>
              </a:defRPr>
            </a:pPr>
            <a:r>
              <a:rPr sz="900" dirty="0">
                <a:latin typeface="Consolas" panose="020B0609020204030204" pitchFamily="49" charset="0"/>
              </a:rPr>
              <a:t>  &lt;</a:t>
            </a:r>
            <a:r>
              <a:rPr sz="900" b="1" dirty="0">
                <a:solidFill>
                  <a:srgbClr val="011480"/>
                </a:solidFill>
                <a:latin typeface="Consolas" panose="020B0609020204030204" pitchFamily="49" charset="0"/>
              </a:rPr>
              <a:t>script </a:t>
            </a:r>
            <a:r>
              <a:rPr sz="900" b="1" dirty="0">
                <a:solidFill>
                  <a:srgbClr val="0432FF"/>
                </a:solidFill>
                <a:latin typeface="Consolas" panose="020B0609020204030204" pitchFamily="49" charset="0"/>
              </a:rPr>
              <a:t>language</a:t>
            </a:r>
            <a:r>
              <a:rPr sz="900" b="1" dirty="0">
                <a:solidFill>
                  <a:srgbClr val="018001"/>
                </a:solidFill>
                <a:latin typeface="Consolas" panose="020B0609020204030204" pitchFamily="49" charset="0"/>
              </a:rPr>
              <a:t>=“</a:t>
            </a:r>
            <a:r>
              <a:rPr sz="900" b="1" dirty="0" err="1">
                <a:solidFill>
                  <a:srgbClr val="018001"/>
                </a:solidFill>
                <a:latin typeface="Consolas" panose="020B0609020204030204" pitchFamily="49" charset="0"/>
              </a:rPr>
              <a:t>javascript</a:t>
            </a:r>
            <a:r>
              <a:rPr sz="900" b="1" dirty="0">
                <a:solidFill>
                  <a:srgbClr val="018001"/>
                </a:solidFill>
                <a:latin typeface="Consolas" panose="020B0609020204030204" pitchFamily="49" charset="0"/>
              </a:rPr>
              <a:t>”</a:t>
            </a:r>
            <a:r>
              <a:rPr sz="9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900" dirty="0" err="1">
                <a:latin typeface="Consolas" panose="020B0609020204030204" pitchFamily="49" charset="0"/>
              </a:rPr>
              <a:t>document.getRootNode</a:t>
            </a:r>
            <a:r>
              <a:rPr sz="900" dirty="0">
                <a:latin typeface="Consolas" panose="020B0609020204030204" pitchFamily="49" charset="0"/>
              </a:rPr>
              <a:t>().</a:t>
            </a:r>
            <a:r>
              <a:rPr sz="900" dirty="0" err="1">
                <a:latin typeface="Consolas" panose="020B0609020204030204" pitchFamily="49" charset="0"/>
              </a:rPr>
              <a:t>body.innerHTML</a:t>
            </a:r>
            <a:r>
              <a:rPr sz="900" dirty="0">
                <a:latin typeface="Consolas" panose="020B0609020204030204" pitchFamily="49" charset="0"/>
              </a:rPr>
              <a:t>=</a:t>
            </a:r>
          </a:p>
          <a:p>
            <a:pPr defTabSz="228600">
              <a:defRPr>
                <a:solidFill>
                  <a:srgbClr val="000000"/>
                </a:solidFill>
                <a:latin typeface="Courier"/>
                <a:ea typeface="Courier"/>
                <a:cs typeface="Courier"/>
                <a:sym typeface="Courier"/>
              </a:defRPr>
            </a:pPr>
            <a:r>
              <a:rPr sz="900" dirty="0">
                <a:latin typeface="Consolas" panose="020B0609020204030204" pitchFamily="49" charset="0"/>
              </a:rPr>
              <a:t>'&lt;</a:t>
            </a:r>
            <a:r>
              <a:rPr sz="900" b="1" dirty="0">
                <a:solidFill>
                  <a:srgbClr val="011480"/>
                </a:solidFill>
                <a:latin typeface="Consolas" panose="020B0609020204030204" pitchFamily="49" charset="0"/>
              </a:rPr>
              <a:t>h1</a:t>
            </a:r>
            <a:r>
              <a:rPr sz="900" dirty="0">
                <a:latin typeface="Consolas" panose="020B0609020204030204" pitchFamily="49" charset="0"/>
              </a:rPr>
              <a:t>&gt;Congratulations!&lt;/</a:t>
            </a:r>
            <a:r>
              <a:rPr sz="900" b="1" dirty="0">
                <a:solidFill>
                  <a:srgbClr val="011480"/>
                </a:solidFill>
                <a:latin typeface="Consolas" panose="020B0609020204030204" pitchFamily="49" charset="0"/>
              </a:rPr>
              <a:t>h1</a:t>
            </a:r>
            <a:r>
              <a:rPr sz="900" dirty="0">
                <a:latin typeface="Consolas" panose="020B0609020204030204" pitchFamily="49" charset="0"/>
              </a:rPr>
              <a:t>&gt;You are the 1000th visitor to the transcript site! You have been selected to receive a free iPad. To claim your prize &lt;</a:t>
            </a:r>
            <a:r>
              <a:rPr sz="900" b="1" dirty="0">
                <a:solidFill>
                  <a:srgbClr val="011480"/>
                </a:solidFill>
                <a:latin typeface="Consolas" panose="020B0609020204030204" pitchFamily="49" charset="0"/>
              </a:rPr>
              <a:t>a </a:t>
            </a:r>
            <a:r>
              <a:rPr sz="900" b="1" dirty="0" err="1">
                <a:solidFill>
                  <a:srgbClr val="0432FF"/>
                </a:solidFill>
                <a:latin typeface="Consolas" panose="020B0609020204030204" pitchFamily="49" charset="0"/>
              </a:rPr>
              <a:t>href</a:t>
            </a:r>
            <a:r>
              <a:rPr sz="900" b="1" dirty="0">
                <a:solidFill>
                  <a:srgbClr val="018001"/>
                </a:solidFill>
                <a:latin typeface="Consolas" panose="020B0609020204030204" pitchFamily="49" charset="0"/>
              </a:rPr>
              <a:t>="https://www.youtube.com/watch?v=DLzxrzFCyOs"</a:t>
            </a:r>
            <a:r>
              <a:rPr sz="900" dirty="0">
                <a:latin typeface="Consolas" panose="020B0609020204030204" pitchFamily="49" charset="0"/>
              </a:rPr>
              <a:t>&gt;click here!&lt;/</a:t>
            </a:r>
            <a:r>
              <a:rPr sz="900" b="1" dirty="0">
                <a:solidFill>
                  <a:srgbClr val="011480"/>
                </a:solidFill>
                <a:latin typeface="Consolas" panose="020B0609020204030204" pitchFamily="49" charset="0"/>
              </a:rPr>
              <a:t>a</a:t>
            </a:r>
            <a:r>
              <a:rPr sz="900" dirty="0">
                <a:latin typeface="Consolas" panose="020B0609020204030204" pitchFamily="49" charset="0"/>
              </a:rPr>
              <a:t>&gt;’;</a:t>
            </a:r>
          </a:p>
          <a:p>
            <a:pPr defTabSz="228600">
              <a:defRPr>
                <a:solidFill>
                  <a:srgbClr val="000000"/>
                </a:solidFill>
                <a:latin typeface="Courier"/>
                <a:ea typeface="Courier"/>
                <a:cs typeface="Courier"/>
                <a:sym typeface="Courier"/>
              </a:defRPr>
            </a:pPr>
            <a:r>
              <a:rPr sz="900" dirty="0">
                <a:latin typeface="Consolas" panose="020B0609020204030204" pitchFamily="49" charset="0"/>
              </a:rPr>
              <a:t>alert('You are a winner!’);</a:t>
            </a:r>
          </a:p>
          <a:p>
            <a:pPr defTabSz="228600">
              <a:defRPr>
                <a:solidFill>
                  <a:srgbClr val="000000"/>
                </a:solidFill>
                <a:latin typeface="Courier"/>
                <a:ea typeface="Courier"/>
                <a:cs typeface="Courier"/>
                <a:sym typeface="Courier"/>
              </a:defRPr>
            </a:pPr>
            <a:r>
              <a:rPr sz="900" dirty="0">
                <a:latin typeface="Consolas" panose="020B0609020204030204" pitchFamily="49" charset="0"/>
              </a:rPr>
              <a:t>&lt;/</a:t>
            </a:r>
            <a:r>
              <a:rPr sz="900" b="1" dirty="0">
                <a:solidFill>
                  <a:srgbClr val="011480"/>
                </a:solidFill>
                <a:latin typeface="Consolas" panose="020B0609020204030204" pitchFamily="49" charset="0"/>
              </a:rPr>
              <a:t>script</a:t>
            </a:r>
            <a:r>
              <a:rPr sz="900" dirty="0">
                <a:latin typeface="Consolas" panose="020B0609020204030204" pitchFamily="49" charset="0"/>
              </a:rPr>
              <a:t>&gt;</a:t>
            </a:r>
          </a:p>
          <a:p>
            <a:pPr defTabSz="228600">
              <a:defRPr>
                <a:solidFill>
                  <a:srgbClr val="000000"/>
                </a:solidFill>
                <a:latin typeface="Courier"/>
                <a:ea typeface="Courier"/>
                <a:cs typeface="Courier"/>
                <a:sym typeface="Courier"/>
              </a:defRPr>
            </a:pPr>
            <a:endParaRPr sz="900" dirty="0">
              <a:latin typeface="Consolas" panose="020B0609020204030204" pitchFamily="49" charset="0"/>
            </a:endParaRPr>
          </a:p>
        </p:txBody>
      </p:sp>
      <p:pic>
        <p:nvPicPr>
          <p:cNvPr id="4" name="Picture 2">
            <a:extLst>
              <a:ext uri="{FF2B5EF4-FFF2-40B4-BE49-F238E27FC236}">
                <a16:creationId xmlns:a16="http://schemas.microsoft.com/office/drawing/2014/main" id="{D269427F-4322-77C2-1F73-427F3FD547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9735" y="2250958"/>
            <a:ext cx="1114425" cy="1538288"/>
          </a:xfrm>
          <a:prstGeom prst="rect">
            <a:avLst/>
          </a:prstGeom>
          <a:noFill/>
          <a:extLst>
            <a:ext uri="{909E8E84-426E-40DD-AFC4-6F175D3DCCD1}">
              <a14:hiddenFill xmlns:a14="http://schemas.microsoft.com/office/drawing/2010/main">
                <a:solidFill>
                  <a:srgbClr val="FFFFFF"/>
                </a:solidFill>
              </a14:hiddenFill>
            </a:ext>
          </a:extLst>
        </p:spPr>
      </p:pic>
      <p:sp>
        <p:nvSpPr>
          <p:cNvPr id="5" name="Frontend">
            <a:extLst>
              <a:ext uri="{FF2B5EF4-FFF2-40B4-BE49-F238E27FC236}">
                <a16:creationId xmlns:a16="http://schemas.microsoft.com/office/drawing/2014/main" id="{E4FE4F76-75D4-FBF5-87BC-55A885C6015B}"/>
              </a:ext>
            </a:extLst>
          </p:cNvPr>
          <p:cNvSpPr/>
          <p:nvPr/>
        </p:nvSpPr>
        <p:spPr>
          <a:xfrm>
            <a:off x="4936887" y="2169418"/>
            <a:ext cx="1499526" cy="1496207"/>
          </a:xfrm>
          <a:prstGeom prst="rect">
            <a:avLst/>
          </a:prstGeom>
          <a:solidFill>
            <a:srgbClr val="34A5D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Trusted Server</a:t>
            </a:r>
            <a:endParaRPr sz="2400" dirty="0">
              <a:latin typeface="Helvetica" panose="020B0604020202020204" pitchFamily="34" charset="0"/>
              <a:cs typeface="Helvetica" panose="020B0604020202020204" pitchFamily="34" charset="0"/>
            </a:endParaRPr>
          </a:p>
        </p:txBody>
      </p:sp>
      <p:grpSp>
        <p:nvGrpSpPr>
          <p:cNvPr id="2" name="Group 1">
            <a:extLst>
              <a:ext uri="{FF2B5EF4-FFF2-40B4-BE49-F238E27FC236}">
                <a16:creationId xmlns:a16="http://schemas.microsoft.com/office/drawing/2014/main" id="{FB668366-D1D5-3D7B-EE40-7D947C9B1DDE}"/>
              </a:ext>
            </a:extLst>
          </p:cNvPr>
          <p:cNvGrpSpPr/>
          <p:nvPr/>
        </p:nvGrpSpPr>
        <p:grpSpPr>
          <a:xfrm>
            <a:off x="5570855" y="1917590"/>
            <a:ext cx="6092456" cy="4654530"/>
            <a:chOff x="3873778" y="1524238"/>
            <a:chExt cx="6092456" cy="4654530"/>
          </a:xfrm>
        </p:grpSpPr>
        <p:pic>
          <p:nvPicPr>
            <p:cNvPr id="3" name="Picture 2" descr="Graphical user interface">
              <a:extLst>
                <a:ext uri="{FF2B5EF4-FFF2-40B4-BE49-F238E27FC236}">
                  <a16:creationId xmlns:a16="http://schemas.microsoft.com/office/drawing/2014/main" id="{CFFB11E9-5008-A81F-D916-E2E8E03D75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73778" y="1524238"/>
              <a:ext cx="4444444" cy="3809524"/>
            </a:xfrm>
            <a:prstGeom prst="rect">
              <a:avLst/>
            </a:prstGeom>
          </p:spPr>
        </p:pic>
        <p:sp>
          <p:nvSpPr>
            <p:cNvPr id="6" name="TextBox 5">
              <a:extLst>
                <a:ext uri="{FF2B5EF4-FFF2-40B4-BE49-F238E27FC236}">
                  <a16:creationId xmlns:a16="http://schemas.microsoft.com/office/drawing/2014/main" id="{9BEB13BF-5D3D-D4FC-D3A8-DCC0234BAA79}"/>
                </a:ext>
              </a:extLst>
            </p:cNvPr>
            <p:cNvSpPr txBox="1"/>
            <p:nvPr/>
          </p:nvSpPr>
          <p:spPr>
            <a:xfrm>
              <a:off x="3873778" y="5532437"/>
              <a:ext cx="6092456" cy="646331"/>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dirty="0">
                  <a:solidFill>
                    <a:schemeClr val="tx1"/>
                  </a:solidFill>
                </a:rPr>
                <a:t>By Never </a:t>
              </a:r>
              <a:r>
                <a:rPr lang="en-US" dirty="0" err="1">
                  <a:solidFill>
                    <a:schemeClr val="tx1"/>
                  </a:solidFill>
                </a:rPr>
                <a:t>Gonna</a:t>
              </a:r>
              <a:r>
                <a:rPr lang="en-US" dirty="0">
                  <a:solidFill>
                    <a:schemeClr val="tx1"/>
                  </a:solidFill>
                </a:rPr>
                <a:t> Give You Up music video., Fair use, https://en.wikipedia.org/w/index.php?curid=22192466</a:t>
              </a:r>
            </a:p>
          </p:txBody>
        </p:sp>
      </p:grpSp>
    </p:spTree>
    <p:extLst>
      <p:ext uri="{BB962C8B-B14F-4D97-AF65-F5344CB8AC3E}">
        <p14:creationId xmlns:p14="http://schemas.microsoft.com/office/powerpoint/2010/main" val="165513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a:bodyPr>
          <a:lstStyle/>
          <a:p>
            <a:r>
              <a:rPr lang="en-US" dirty="0"/>
              <a:t>A code injection attack (in Apache struts) cost Equifax $1.4 Billion</a:t>
            </a:r>
            <a:endParaRPr dirty="0"/>
          </a:p>
        </p:txBody>
      </p:sp>
      <p:pic>
        <p:nvPicPr>
          <p:cNvPr id="200" name="Image" descr="Image"/>
          <p:cNvPicPr>
            <a:picLocks noChangeAspect="1"/>
          </p:cNvPicPr>
          <p:nvPr/>
        </p:nvPicPr>
        <p:blipFill>
          <a:blip r:embed="rId3"/>
          <a:stretch>
            <a:fillRect/>
          </a:stretch>
        </p:blipFill>
        <p:spPr>
          <a:xfrm>
            <a:off x="1025525" y="2029826"/>
            <a:ext cx="10140950" cy="2908301"/>
          </a:xfrm>
          <a:prstGeom prst="rect">
            <a:avLst/>
          </a:prstGeom>
          <a:ln w="12700">
            <a:miter lim="400000"/>
          </a:ln>
        </p:spPr>
      </p:pic>
      <p:pic>
        <p:nvPicPr>
          <p:cNvPr id="201" name="Image" descr="Image"/>
          <p:cNvPicPr>
            <a:picLocks noChangeAspect="1"/>
          </p:cNvPicPr>
          <p:nvPr/>
        </p:nvPicPr>
        <p:blipFill>
          <a:blip r:embed="rId4"/>
          <a:stretch>
            <a:fillRect/>
          </a:stretch>
        </p:blipFill>
        <p:spPr>
          <a:xfrm>
            <a:off x="7145139" y="3639542"/>
            <a:ext cx="4692651" cy="1193801"/>
          </a:xfrm>
          <a:prstGeom prst="rect">
            <a:avLst/>
          </a:prstGeom>
          <a:ln w="12700">
            <a:solidFill>
              <a:schemeClr val="tx1"/>
            </a:solidFill>
            <a:miter lim="400000"/>
          </a:ln>
        </p:spPr>
      </p:pic>
      <p:sp>
        <p:nvSpPr>
          <p:cNvPr id="202" name="CVE-2017-5638 Detail…"/>
          <p:cNvSpPr txBox="1"/>
          <p:nvPr/>
        </p:nvSpPr>
        <p:spPr>
          <a:xfrm>
            <a:off x="1701667" y="4719497"/>
            <a:ext cx="8788666" cy="1580241"/>
          </a:xfrm>
          <a:prstGeom prst="rect">
            <a:avLst/>
          </a:prstGeom>
          <a:solidFill>
            <a:srgbClr val="FFFFFF"/>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defTabSz="321469">
              <a:defRPr sz="4600" b="1">
                <a:solidFill>
                  <a:srgbClr val="333333"/>
                </a:solidFill>
                <a:latin typeface="Avenir Next Regular"/>
                <a:ea typeface="Avenir Next Regular"/>
                <a:cs typeface="Avenir Next Regular"/>
                <a:sym typeface="Avenir Next Regular"/>
              </a:defRPr>
            </a:pPr>
            <a:r>
              <a:rPr sz="2300" dirty="0">
                <a:latin typeface="Helvetica" panose="020B0604020202020204" pitchFamily="34" charset="0"/>
                <a:cs typeface="Helvetica" panose="020B0604020202020204" pitchFamily="34" charset="0"/>
              </a:rPr>
              <a:t>CVE-2017-5638 Detail</a:t>
            </a:r>
          </a:p>
          <a:p>
            <a:pPr defTabSz="321469">
              <a:defRPr sz="4200" b="1">
                <a:solidFill>
                  <a:srgbClr val="333333"/>
                </a:solidFill>
                <a:latin typeface="Avenir Next Regular"/>
                <a:ea typeface="Avenir Next Regular"/>
                <a:cs typeface="Avenir Next Regular"/>
                <a:sym typeface="Avenir Next Regular"/>
              </a:defRPr>
            </a:pPr>
            <a:r>
              <a:rPr sz="2100" dirty="0">
                <a:latin typeface="Helvetica" panose="020B0604020202020204" pitchFamily="34" charset="0"/>
                <a:cs typeface="Helvetica" panose="020B0604020202020204" pitchFamily="34" charset="0"/>
              </a:rPr>
              <a:t>Current Description</a:t>
            </a:r>
          </a:p>
          <a:p>
            <a:pPr defTabSz="321469">
              <a:defRPr sz="2200">
                <a:solidFill>
                  <a:srgbClr val="333333"/>
                </a:solidFill>
                <a:latin typeface="Avenir Next Regular"/>
                <a:ea typeface="Avenir Next Regular"/>
                <a:cs typeface="Avenir Next Regular"/>
                <a:sym typeface="Avenir Next Regular"/>
              </a:defRPr>
            </a:pPr>
            <a:r>
              <a:rPr sz="1100" dirty="0">
                <a:latin typeface="Helvetica" panose="020B0604020202020204" pitchFamily="34" charset="0"/>
                <a:cs typeface="Helvetica" panose="020B0604020202020204" pitchFamily="34" charset="0"/>
              </a:rPr>
              <a:t>The Jakarta Multipart parser in Apache Struts 2 2.3.x before 2.3.32 and 2.5.x before 2.5.10.1 has incorrect exception handling and error-message generation during file-upload attempts, which allows remote attackers to </a:t>
            </a:r>
            <a:r>
              <a:rPr sz="1600" b="1" dirty="0">
                <a:latin typeface="Helvetica" panose="020B0604020202020204" pitchFamily="34" charset="0"/>
                <a:cs typeface="Helvetica" panose="020B0604020202020204" pitchFamily="34" charset="0"/>
              </a:rPr>
              <a:t>execute arbitrary commands via a crafted Content-Type, Content-Disposition, or Content-Length HTTP header</a:t>
            </a:r>
            <a:r>
              <a:rPr sz="1100" dirty="0">
                <a:latin typeface="Helvetica" panose="020B0604020202020204" pitchFamily="34" charset="0"/>
                <a:cs typeface="Helvetica" panose="020B0604020202020204" pitchFamily="34" charset="0"/>
              </a:rPr>
              <a:t>, as exploited in the wild in March 2017 with a Content-Type header containing a #cmd= string.</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ode Injection Example"/>
          <p:cNvSpPr txBox="1">
            <a:spLocks noGrp="1"/>
          </p:cNvSpPr>
          <p:nvPr>
            <p:ph type="title"/>
          </p:nvPr>
        </p:nvSpPr>
        <p:spPr>
          <a:prstGeom prst="rect">
            <a:avLst/>
          </a:prstGeom>
        </p:spPr>
        <p:txBody>
          <a:bodyPr>
            <a:normAutofit fontScale="90000"/>
          </a:bodyPr>
          <a:lstStyle/>
          <a:p>
            <a:r>
              <a:rPr lang="en-US" dirty="0"/>
              <a:t>The Log4J code injection vulnerability compromised many networks in 2021</a:t>
            </a:r>
            <a:endParaRPr dirty="0"/>
          </a:p>
        </p:txBody>
      </p:sp>
      <p:pic>
        <p:nvPicPr>
          <p:cNvPr id="2" name="Picture 1">
            <a:extLst>
              <a:ext uri="{FF2B5EF4-FFF2-40B4-BE49-F238E27FC236}">
                <a16:creationId xmlns:a16="http://schemas.microsoft.com/office/drawing/2014/main" id="{4A86CB89-8CE5-BA4E-AF5B-D40B23B90E93}"/>
              </a:ext>
            </a:extLst>
          </p:cNvPr>
          <p:cNvPicPr>
            <a:picLocks noChangeAspect="1"/>
          </p:cNvPicPr>
          <p:nvPr/>
        </p:nvPicPr>
        <p:blipFill>
          <a:blip r:embed="rId3"/>
          <a:stretch>
            <a:fillRect/>
          </a:stretch>
        </p:blipFill>
        <p:spPr>
          <a:xfrm>
            <a:off x="6188075" y="1853203"/>
            <a:ext cx="5810250" cy="5111750"/>
          </a:xfrm>
          <a:prstGeom prst="rect">
            <a:avLst/>
          </a:prstGeom>
        </p:spPr>
      </p:pic>
      <p:sp>
        <p:nvSpPr>
          <p:cNvPr id="10" name="TextBox 9">
            <a:extLst>
              <a:ext uri="{FF2B5EF4-FFF2-40B4-BE49-F238E27FC236}">
                <a16:creationId xmlns:a16="http://schemas.microsoft.com/office/drawing/2014/main" id="{BA32CE30-9FD5-9D4C-A7C5-DA000D39E65A}"/>
              </a:ext>
            </a:extLst>
          </p:cNvPr>
          <p:cNvSpPr txBox="1"/>
          <p:nvPr/>
        </p:nvSpPr>
        <p:spPr>
          <a:xfrm>
            <a:off x="6096000" y="6627168"/>
            <a:ext cx="6096000"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4"/>
              </a:rPr>
              <a:t>https://duo.com/decipher/apt41-compromised-six-state-government-networks</a:t>
            </a:r>
            <a:endParaRPr lang="en-US" sz="900" dirty="0"/>
          </a:p>
        </p:txBody>
      </p:sp>
      <p:pic>
        <p:nvPicPr>
          <p:cNvPr id="4" name="Picture 3">
            <a:extLst>
              <a:ext uri="{FF2B5EF4-FFF2-40B4-BE49-F238E27FC236}">
                <a16:creationId xmlns:a16="http://schemas.microsoft.com/office/drawing/2014/main" id="{C43D54C7-3241-EA47-B712-3C593E89A942}"/>
              </a:ext>
            </a:extLst>
          </p:cNvPr>
          <p:cNvPicPr>
            <a:picLocks noChangeAspect="1"/>
          </p:cNvPicPr>
          <p:nvPr/>
        </p:nvPicPr>
        <p:blipFill>
          <a:blip r:embed="rId5"/>
          <a:stretch>
            <a:fillRect/>
          </a:stretch>
        </p:blipFill>
        <p:spPr>
          <a:xfrm>
            <a:off x="482600" y="2127250"/>
            <a:ext cx="3454400" cy="3975100"/>
          </a:xfrm>
          <a:prstGeom prst="rect">
            <a:avLst/>
          </a:prstGeom>
        </p:spPr>
      </p:pic>
      <p:sp>
        <p:nvSpPr>
          <p:cNvPr id="13" name="TextBox 12">
            <a:extLst>
              <a:ext uri="{FF2B5EF4-FFF2-40B4-BE49-F238E27FC236}">
                <a16:creationId xmlns:a16="http://schemas.microsoft.com/office/drawing/2014/main" id="{59535764-0A7C-E44C-B2CF-CCBF3BFFAFF5}"/>
              </a:ext>
            </a:extLst>
          </p:cNvPr>
          <p:cNvSpPr txBox="1"/>
          <p:nvPr/>
        </p:nvSpPr>
        <p:spPr>
          <a:xfrm>
            <a:off x="0" y="6501284"/>
            <a:ext cx="6096000"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6"/>
              </a:rPr>
              <a:t>https://thehackernews.com/2021/12/extremely-critical-log4j-vulnerability.html</a:t>
            </a:r>
            <a:endParaRPr lang="en-US" sz="900" dirty="0"/>
          </a:p>
        </p:txBody>
      </p:sp>
      <p:sp>
        <p:nvSpPr>
          <p:cNvPr id="202" name="CVE-2017-5638 Detail…"/>
          <p:cNvSpPr txBox="1"/>
          <p:nvPr/>
        </p:nvSpPr>
        <p:spPr>
          <a:xfrm>
            <a:off x="1714367" y="3677810"/>
            <a:ext cx="8788666" cy="2165016"/>
          </a:xfrm>
          <a:prstGeom prst="rect">
            <a:avLst/>
          </a:prstGeom>
          <a:solidFill>
            <a:srgbClr val="FFFFFF"/>
          </a:solidFill>
          <a:ln w="12700">
            <a:solidFill>
              <a:schemeClr val="tx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p>
            <a:pPr defTabSz="321469">
              <a:defRPr sz="4600" b="1">
                <a:solidFill>
                  <a:srgbClr val="333333"/>
                </a:solidFill>
                <a:latin typeface="Avenir Next Regular"/>
                <a:ea typeface="Avenir Next Regular"/>
                <a:cs typeface="Avenir Next Regular"/>
                <a:sym typeface="Avenir Next Regular"/>
              </a:defRPr>
            </a:pPr>
            <a:r>
              <a:rPr lang="en-US" sz="2300" dirty="0">
                <a:latin typeface="Helvetica" panose="020B0604020202020204" pitchFamily="34" charset="0"/>
                <a:cs typeface="Helvetica" panose="020B0604020202020204" pitchFamily="34" charset="0"/>
              </a:rPr>
              <a:t>CVE-2021-44228 Detail</a:t>
            </a:r>
          </a:p>
          <a:p>
            <a:pPr defTabSz="321469">
              <a:defRPr sz="4200" b="1">
                <a:solidFill>
                  <a:srgbClr val="333333"/>
                </a:solidFill>
                <a:latin typeface="Avenir Next Regular"/>
                <a:ea typeface="Avenir Next Regular"/>
                <a:cs typeface="Avenir Next Regular"/>
                <a:sym typeface="Avenir Next Regular"/>
              </a:defRPr>
            </a:pPr>
            <a:r>
              <a:rPr sz="2100" dirty="0">
                <a:latin typeface="Helvetica" panose="020B0604020202020204" pitchFamily="34" charset="0"/>
                <a:cs typeface="Helvetica" panose="020B0604020202020204" pitchFamily="34" charset="0"/>
              </a:rPr>
              <a:t>Current Description</a:t>
            </a:r>
          </a:p>
          <a:p>
            <a:pPr defTabSz="321469">
              <a:defRPr sz="2200">
                <a:solidFill>
                  <a:srgbClr val="333333"/>
                </a:solidFill>
                <a:latin typeface="Avenir Next Regular"/>
                <a:ea typeface="Avenir Next Regular"/>
                <a:cs typeface="Avenir Next Regular"/>
                <a:sym typeface="Avenir Next Regular"/>
              </a:defRPr>
            </a:pPr>
            <a:r>
              <a:rPr lang="en-US" sz="1100" dirty="0">
                <a:latin typeface="Helvetica" panose="020B0604020202020204" pitchFamily="34" charset="0"/>
                <a:cs typeface="Helvetica" panose="020B0604020202020204" pitchFamily="34" charset="0"/>
                <a:sym typeface="Avenir Next Regular"/>
              </a:rPr>
              <a:t>Apache Log4j2 2.0-beta9 through 2.15.0 (excluding security releases 2.12.2, 2.12.3, and 2.3.1) JNDI features used in configuration, log messages, and parameters do not protect against attacker controlled LDAP and other JNDI related </a:t>
            </a:r>
            <a:r>
              <a:rPr lang="en-US" sz="1600" b="1" dirty="0">
                <a:latin typeface="Helvetica" panose="020B0604020202020204" pitchFamily="34" charset="0"/>
                <a:cs typeface="Helvetica" panose="020B0604020202020204" pitchFamily="34" charset="0"/>
                <a:sym typeface="Avenir Next Regular"/>
              </a:rPr>
              <a:t>endpoints. An attacker who can control log messages or log message parameters can execute arbitrary code loaded from LDAP servers when message lookup substitution is enabled</a:t>
            </a:r>
            <a:r>
              <a:rPr lang="en-US" sz="1100" dirty="0">
                <a:latin typeface="Helvetica" panose="020B0604020202020204" pitchFamily="34" charset="0"/>
                <a:cs typeface="Helvetica" panose="020B0604020202020204" pitchFamily="34" charset="0"/>
                <a:sym typeface="Avenir Next Regular"/>
              </a:rPr>
              <a:t>. From log4j 2.15.0, this behavior has been disabled by default. From version 2.16.0 (along with 2.12.2, 2.12.3, and 2.3.1), this functionality has been completely removed. Note that this vulnerability is specific to log4j-core and does not affect log4net, log4cxx, or other Apache Logging Services projects.</a:t>
            </a:r>
          </a:p>
          <a:p>
            <a:pPr defTabSz="321469">
              <a:defRPr sz="2200">
                <a:solidFill>
                  <a:srgbClr val="333333"/>
                </a:solidFill>
                <a:latin typeface="Avenir Next Regular"/>
                <a:ea typeface="Avenir Next Regular"/>
                <a:cs typeface="Avenir Next Regular"/>
                <a:sym typeface="Avenir Next Regular"/>
              </a:defRPr>
            </a:pPr>
            <a:r>
              <a:rPr lang="en-US" sz="1100" dirty="0">
                <a:latin typeface="Helvetica" panose="020B0604020202020204" pitchFamily="34" charset="0"/>
                <a:cs typeface="Helvetica" panose="020B0604020202020204" pitchFamily="34" charset="0"/>
                <a:hlinkClick r:id="rId7"/>
              </a:rPr>
              <a:t>https://nvd.nist.gov/vuln/detail/CVE-2021-44228</a:t>
            </a:r>
            <a:r>
              <a:rPr lang="en-US" sz="1100" dirty="0">
                <a:latin typeface="Helvetica" panose="020B0604020202020204" pitchFamily="34" charset="0"/>
                <a:cs typeface="Helvetica" panose="020B0604020202020204" pitchFamily="34" charset="0"/>
              </a:rPr>
              <a:t> </a:t>
            </a:r>
            <a:endParaRPr sz="11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4161365394"/>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Mitigating against code injection attacks</a:t>
            </a:r>
          </a:p>
        </p:txBody>
      </p:sp>
      <p:sp>
        <p:nvSpPr>
          <p:cNvPr id="4" name="Text Placeholder 3">
            <a:extLst>
              <a:ext uri="{FF2B5EF4-FFF2-40B4-BE49-F238E27FC236}">
                <a16:creationId xmlns:a16="http://schemas.microsoft.com/office/drawing/2014/main" id="{DFB0884D-C5F8-7A45-A1EE-D0FC67BD9897}"/>
              </a:ext>
            </a:extLst>
          </p:cNvPr>
          <p:cNvSpPr>
            <a:spLocks noGrp="1"/>
          </p:cNvSpPr>
          <p:nvPr>
            <p:ph idx="1"/>
          </p:nvPr>
        </p:nvSpPr>
        <p:spPr/>
        <p:txBody>
          <a:bodyPr>
            <a:normAutofit fontScale="92500" lnSpcReduction="10000"/>
          </a:bodyPr>
          <a:lstStyle/>
          <a:p>
            <a:r>
              <a:rPr lang="en-US" dirty="0"/>
              <a:t>Use tools like TSOA to automatically generate safe code.</a:t>
            </a:r>
          </a:p>
          <a:p>
            <a:r>
              <a:rPr lang="en-US" dirty="0"/>
              <a:t>Manually sanitize inputs to prevent them from being executable</a:t>
            </a:r>
          </a:p>
          <a:p>
            <a:r>
              <a:rPr lang="en-US" dirty="0"/>
              <a:t>Avoid unsafe query languages (e.g. SQL, LDAP, language-specific languages like OGNL in java).  Use “safe” subsets instead. </a:t>
            </a:r>
          </a:p>
          <a:p>
            <a:r>
              <a:rPr lang="en-US" dirty="0"/>
              <a:t>Avoid use of languages (like C or C++) that allow code to construct arbitrary pointers or write beyond a valid array index</a:t>
            </a:r>
          </a:p>
          <a:p>
            <a:r>
              <a:rPr lang="en-US" dirty="0"/>
              <a:t>eval() in JS – executes a string as JS code</a:t>
            </a:r>
          </a:p>
          <a:p>
            <a:pPr lvl="1"/>
            <a:endParaRPr lang="en-US" dirty="0"/>
          </a:p>
          <a:p>
            <a:pPr lvl="1"/>
            <a:endParaRPr lang="en-US" dirty="0"/>
          </a:p>
        </p:txBody>
      </p:sp>
    </p:spTree>
    <p:extLst>
      <p:ext uri="{BB962C8B-B14F-4D97-AF65-F5344CB8AC3E}">
        <p14:creationId xmlns:p14="http://schemas.microsoft.com/office/powerpoint/2010/main" val="29717724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377E17-643C-D871-8717-165727D94D89}"/>
              </a:ext>
            </a:extLst>
          </p:cNvPr>
          <p:cNvSpPr>
            <a:spLocks noGrp="1"/>
          </p:cNvSpPr>
          <p:nvPr>
            <p:ph type="title"/>
          </p:nvPr>
        </p:nvSpPr>
        <p:spPr/>
        <p:txBody>
          <a:bodyPr/>
          <a:lstStyle/>
          <a:p>
            <a:r>
              <a:rPr lang="en-US" dirty="0"/>
              <a:t>Vulnerability 3: Bad Authentication</a:t>
            </a:r>
          </a:p>
        </p:txBody>
      </p:sp>
      <p:sp>
        <p:nvSpPr>
          <p:cNvPr id="16" name="Content Placeholder 15">
            <a:extLst>
              <a:ext uri="{FF2B5EF4-FFF2-40B4-BE49-F238E27FC236}">
                <a16:creationId xmlns:a16="http://schemas.microsoft.com/office/drawing/2014/main" id="{01B37589-75C1-E176-6328-3D3268FF90A8}"/>
              </a:ext>
            </a:extLst>
          </p:cNvPr>
          <p:cNvSpPr>
            <a:spLocks noGrp="1"/>
          </p:cNvSpPr>
          <p:nvPr>
            <p:ph idx="1"/>
          </p:nvPr>
        </p:nvSpPr>
        <p:spPr>
          <a:xfrm>
            <a:off x="1072978" y="4895554"/>
            <a:ext cx="7887346" cy="1962446"/>
          </a:xfrm>
        </p:spPr>
        <p:txBody>
          <a:bodyPr/>
          <a:lstStyle/>
          <a:p>
            <a:r>
              <a:rPr lang="en-US" dirty="0"/>
              <a:t>How does Amazon know that this request is coming from Alice?</a:t>
            </a:r>
          </a:p>
          <a:p>
            <a:r>
              <a:rPr lang="en-US" dirty="0"/>
              <a:t>How does Alice know that this request is coming from Amazon?</a:t>
            </a:r>
          </a:p>
        </p:txBody>
      </p:sp>
      <p:sp>
        <p:nvSpPr>
          <p:cNvPr id="4" name="Slide Number Placeholder 3">
            <a:extLst>
              <a:ext uri="{FF2B5EF4-FFF2-40B4-BE49-F238E27FC236}">
                <a16:creationId xmlns:a16="http://schemas.microsoft.com/office/drawing/2014/main" id="{63D1FD2A-EAB0-3F1D-E033-52EF1595E6C7}"/>
              </a:ext>
            </a:extLst>
          </p:cNvPr>
          <p:cNvSpPr>
            <a:spLocks noGrp="1"/>
          </p:cNvSpPr>
          <p:nvPr>
            <p:ph type="sldNum" sz="quarter" idx="12"/>
          </p:nvPr>
        </p:nvSpPr>
        <p:spPr/>
        <p:txBody>
          <a:bodyPr/>
          <a:lstStyle/>
          <a:p>
            <a:fld id="{20F37917-FD3A-4669-9018-DA04BCDD3D75}" type="slidenum">
              <a:rPr lang="en-US" smtClean="0"/>
              <a:t>26</a:t>
            </a:fld>
            <a:endParaRPr lang="en-US"/>
          </a:p>
        </p:txBody>
      </p:sp>
      <p:sp>
        <p:nvSpPr>
          <p:cNvPr id="8" name="client page…">
            <a:extLst>
              <a:ext uri="{FF2B5EF4-FFF2-40B4-BE49-F238E27FC236}">
                <a16:creationId xmlns:a16="http://schemas.microsoft.com/office/drawing/2014/main" id="{E5C95532-5331-A231-91EF-E545FA252662}"/>
              </a:ext>
            </a:extLst>
          </p:cNvPr>
          <p:cNvSpPr txBox="1"/>
          <p:nvPr/>
        </p:nvSpPr>
        <p:spPr>
          <a:xfrm>
            <a:off x="2671639" y="3859708"/>
            <a:ext cx="1620636" cy="841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p>
            <a:pPr defTabSz="410766">
              <a:defRPr sz="5000">
                <a:solidFill>
                  <a:srgbClr val="000000"/>
                </a:solidFill>
                <a:latin typeface="Helvetica Light"/>
                <a:ea typeface="Helvetica Light"/>
                <a:cs typeface="Helvetica Light"/>
                <a:sym typeface="Helvetica Light"/>
              </a:defRPr>
            </a:pPr>
            <a:r>
              <a:rPr sz="2500" dirty="0">
                <a:latin typeface="Helvetica" panose="020B0604020202020204" pitchFamily="34" charset="0"/>
                <a:cs typeface="Helvetica" panose="020B0604020202020204" pitchFamily="34" charset="0"/>
              </a:rPr>
              <a:t>client page</a:t>
            </a:r>
          </a:p>
          <a:p>
            <a:pPr algn="ctr" defTabSz="410766">
              <a:defRPr sz="5000">
                <a:solidFill>
                  <a:srgbClr val="000000"/>
                </a:solidFill>
                <a:latin typeface="Helvetica Light"/>
                <a:ea typeface="Helvetica Light"/>
                <a:cs typeface="Helvetica Light"/>
                <a:sym typeface="Helvetica Light"/>
              </a:defRPr>
            </a:pPr>
            <a:r>
              <a:rPr sz="2500" dirty="0">
                <a:latin typeface="Helvetica" panose="020B0604020202020204" pitchFamily="34" charset="0"/>
                <a:cs typeface="Helvetica" panose="020B0604020202020204" pitchFamily="34" charset="0"/>
              </a:rPr>
              <a:t>(</a:t>
            </a:r>
            <a:r>
              <a:rPr lang="en-US" sz="2500" dirty="0">
                <a:latin typeface="Helvetica" panose="020B0604020202020204" pitchFamily="34" charset="0"/>
                <a:cs typeface="Helvetica" panose="020B0604020202020204" pitchFamily="34" charset="0"/>
              </a:rPr>
              <a:t>“Alice”)</a:t>
            </a:r>
            <a:endParaRPr sz="2500" dirty="0">
              <a:latin typeface="Helvetica" panose="020B0604020202020204" pitchFamily="34" charset="0"/>
              <a:cs typeface="Helvetica" panose="020B0604020202020204" pitchFamily="34" charset="0"/>
            </a:endParaRPr>
          </a:p>
        </p:txBody>
      </p:sp>
      <p:sp>
        <p:nvSpPr>
          <p:cNvPr id="9" name="server">
            <a:extLst>
              <a:ext uri="{FF2B5EF4-FFF2-40B4-BE49-F238E27FC236}">
                <a16:creationId xmlns:a16="http://schemas.microsoft.com/office/drawing/2014/main" id="{FD9CEEFB-C9FA-5DBE-A36B-734975412CE3}"/>
              </a:ext>
            </a:extLst>
          </p:cNvPr>
          <p:cNvSpPr txBox="1"/>
          <p:nvPr/>
        </p:nvSpPr>
        <p:spPr>
          <a:xfrm>
            <a:off x="8847389" y="3842243"/>
            <a:ext cx="1676742" cy="841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5719" tIns="35719" rIns="35719" bIns="35719" anchor="ctr">
            <a:spAutoFit/>
          </a:bodyPr>
          <a:lstStyle>
            <a:lvl1pPr defTabSz="821531">
              <a:defRPr sz="5000">
                <a:solidFill>
                  <a:srgbClr val="000000"/>
                </a:solidFill>
                <a:latin typeface="Helvetica Light"/>
                <a:ea typeface="Helvetica Light"/>
                <a:cs typeface="Helvetica Light"/>
                <a:sym typeface="Helvetica Light"/>
              </a:defRPr>
            </a:lvl1pPr>
          </a:lstStyle>
          <a:p>
            <a:pPr algn="ctr"/>
            <a:r>
              <a:rPr lang="en-US" sz="2500" dirty="0">
                <a:latin typeface="Helvetica" panose="020B0604020202020204" pitchFamily="34" charset="0"/>
                <a:cs typeface="Helvetica" panose="020B0604020202020204" pitchFamily="34" charset="0"/>
              </a:rPr>
              <a:t>S</a:t>
            </a:r>
            <a:r>
              <a:rPr sz="2500" dirty="0">
                <a:latin typeface="Helvetica" panose="020B0604020202020204" pitchFamily="34" charset="0"/>
                <a:cs typeface="Helvetica" panose="020B0604020202020204" pitchFamily="34" charset="0"/>
              </a:rPr>
              <a:t>erver</a:t>
            </a:r>
            <a:endParaRPr lang="en-US" sz="2500" dirty="0">
              <a:latin typeface="Helvetica" panose="020B0604020202020204" pitchFamily="34" charset="0"/>
              <a:cs typeface="Helvetica" panose="020B0604020202020204" pitchFamily="34" charset="0"/>
            </a:endParaRPr>
          </a:p>
          <a:p>
            <a:pPr algn="ctr"/>
            <a:r>
              <a:rPr lang="en-US" sz="2500" dirty="0">
                <a:latin typeface="Helvetica" panose="020B0604020202020204" pitchFamily="34" charset="0"/>
                <a:cs typeface="Helvetica" panose="020B0604020202020204" pitchFamily="34" charset="0"/>
              </a:rPr>
              <a:t>(“Amazon”)</a:t>
            </a:r>
            <a:endParaRPr sz="2500" dirty="0">
              <a:latin typeface="Helvetica" panose="020B0604020202020204" pitchFamily="34" charset="0"/>
              <a:cs typeface="Helvetica" panose="020B0604020202020204" pitchFamily="34" charset="0"/>
            </a:endParaRPr>
          </a:p>
        </p:txBody>
      </p:sp>
      <p:sp>
        <p:nvSpPr>
          <p:cNvPr id="10" name="Line">
            <a:extLst>
              <a:ext uri="{FF2B5EF4-FFF2-40B4-BE49-F238E27FC236}">
                <a16:creationId xmlns:a16="http://schemas.microsoft.com/office/drawing/2014/main" id="{D9D95C2C-DB31-98D7-2C9A-2F34FEB2B0A5}"/>
              </a:ext>
            </a:extLst>
          </p:cNvPr>
          <p:cNvSpPr/>
          <p:nvPr/>
        </p:nvSpPr>
        <p:spPr>
          <a:xfrm>
            <a:off x="4722681" y="2458024"/>
            <a:ext cx="3987678" cy="1"/>
          </a:xfrm>
          <a:prstGeom prst="line">
            <a:avLst/>
          </a:prstGeom>
          <a:ln w="28575">
            <a:solidFill>
              <a:srgbClr val="000000"/>
            </a:solidFill>
            <a:miter lim="400000"/>
            <a:headEnd type="oval"/>
            <a:tailEnd type="triangle" w="lg" len="lg"/>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11" name="HTTP Request">
            <a:extLst>
              <a:ext uri="{FF2B5EF4-FFF2-40B4-BE49-F238E27FC236}">
                <a16:creationId xmlns:a16="http://schemas.microsoft.com/office/drawing/2014/main" id="{17F39382-5D39-308C-016E-37EC45C9CDAF}"/>
              </a:ext>
            </a:extLst>
          </p:cNvPr>
          <p:cNvSpPr txBox="1"/>
          <p:nvPr/>
        </p:nvSpPr>
        <p:spPr>
          <a:xfrm>
            <a:off x="5586021" y="2017217"/>
            <a:ext cx="2260999"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gn="l" defTabSz="821531">
              <a:defRPr sz="3000" b="1">
                <a:solidFill>
                  <a:srgbClr val="000000"/>
                </a:solidFill>
                <a:latin typeface="Helvetica"/>
                <a:ea typeface="Helvetica"/>
                <a:cs typeface="Helvetica"/>
                <a:sym typeface="Helvetica"/>
              </a:defRPr>
            </a:lvl1pPr>
          </a:lstStyle>
          <a:p>
            <a:pPr algn="ctr"/>
            <a:r>
              <a:rPr sz="2000" b="0" dirty="0">
                <a:latin typeface="+mn-lt"/>
              </a:rPr>
              <a:t>HTTP Request</a:t>
            </a:r>
          </a:p>
        </p:txBody>
      </p:sp>
      <p:sp>
        <p:nvSpPr>
          <p:cNvPr id="12" name="Line">
            <a:extLst>
              <a:ext uri="{FF2B5EF4-FFF2-40B4-BE49-F238E27FC236}">
                <a16:creationId xmlns:a16="http://schemas.microsoft.com/office/drawing/2014/main" id="{79B297BE-3ABA-D513-540D-1BAA6A19D158}"/>
              </a:ext>
            </a:extLst>
          </p:cNvPr>
          <p:cNvSpPr/>
          <p:nvPr/>
        </p:nvSpPr>
        <p:spPr>
          <a:xfrm flipH="1" flipV="1">
            <a:off x="4573180" y="3274724"/>
            <a:ext cx="4105716" cy="2"/>
          </a:xfrm>
          <a:prstGeom prst="line">
            <a:avLst/>
          </a:prstGeom>
          <a:ln w="25400">
            <a:solidFill>
              <a:srgbClr val="000000"/>
            </a:solidFill>
            <a:miter lim="400000"/>
            <a:headEnd type="oval"/>
            <a:tailEnd type="triangle" w="lg" len="lg"/>
          </a:ln>
        </p:spPr>
        <p:txBody>
          <a:bodyPr lIns="35719" tIns="35719" rIns="35719" bIns="35719" anchor="ctr"/>
          <a:lstStyle/>
          <a:p>
            <a:pPr defTabSz="410766">
              <a:defRPr sz="3200">
                <a:solidFill>
                  <a:srgbClr val="000000"/>
                </a:solidFill>
                <a:latin typeface="Helvetica Light"/>
                <a:ea typeface="Helvetica Light"/>
                <a:cs typeface="Helvetica Light"/>
                <a:sym typeface="Helvetica Light"/>
              </a:defRPr>
            </a:pPr>
            <a:endParaRPr sz="1600" dirty="0">
              <a:latin typeface="Helvetica" panose="020B0604020202020204" pitchFamily="34" charset="0"/>
              <a:cs typeface="Helvetica" panose="020B0604020202020204" pitchFamily="34" charset="0"/>
            </a:endParaRPr>
          </a:p>
        </p:txBody>
      </p:sp>
      <p:sp>
        <p:nvSpPr>
          <p:cNvPr id="13" name="HTTP Response">
            <a:extLst>
              <a:ext uri="{FF2B5EF4-FFF2-40B4-BE49-F238E27FC236}">
                <a16:creationId xmlns:a16="http://schemas.microsoft.com/office/drawing/2014/main" id="{5E3831A4-3745-13FC-97BA-C93FD8CD6355}"/>
              </a:ext>
            </a:extLst>
          </p:cNvPr>
          <p:cNvSpPr txBox="1"/>
          <p:nvPr/>
        </p:nvSpPr>
        <p:spPr>
          <a:xfrm>
            <a:off x="5586021" y="2833917"/>
            <a:ext cx="2260999" cy="3799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5719" tIns="35719" rIns="35719" bIns="35719" anchor="ctr">
            <a:spAutoFit/>
          </a:bodyPr>
          <a:lstStyle>
            <a:lvl1pPr algn="l" defTabSz="821531">
              <a:defRPr sz="3000" b="1">
                <a:solidFill>
                  <a:srgbClr val="000000"/>
                </a:solidFill>
                <a:latin typeface="Helvetica"/>
                <a:ea typeface="Helvetica"/>
                <a:cs typeface="Helvetica"/>
                <a:sym typeface="Helvetica"/>
              </a:defRPr>
            </a:lvl1pPr>
          </a:lstStyle>
          <a:p>
            <a:pPr algn="ctr"/>
            <a:r>
              <a:rPr sz="2000" b="0" dirty="0">
                <a:latin typeface="+mn-lt"/>
              </a:rPr>
              <a:t>HTTP Response</a:t>
            </a:r>
          </a:p>
        </p:txBody>
      </p:sp>
      <p:pic>
        <p:nvPicPr>
          <p:cNvPr id="14" name="Image" descr="Image">
            <a:extLst>
              <a:ext uri="{FF2B5EF4-FFF2-40B4-BE49-F238E27FC236}">
                <a16:creationId xmlns:a16="http://schemas.microsoft.com/office/drawing/2014/main" id="{AF8591D3-DD50-2E07-E246-2FE8BCAA1EDE}"/>
              </a:ext>
            </a:extLst>
          </p:cNvPr>
          <p:cNvPicPr>
            <a:picLocks noChangeAspect="1"/>
          </p:cNvPicPr>
          <p:nvPr/>
        </p:nvPicPr>
        <p:blipFill>
          <a:blip r:embed="rId3"/>
          <a:stretch>
            <a:fillRect/>
          </a:stretch>
        </p:blipFill>
        <p:spPr>
          <a:xfrm>
            <a:off x="2955241" y="2017217"/>
            <a:ext cx="1080493" cy="1571626"/>
          </a:xfrm>
          <a:prstGeom prst="rect">
            <a:avLst/>
          </a:prstGeom>
          <a:ln w="12700">
            <a:miter lim="400000"/>
          </a:ln>
        </p:spPr>
      </p:pic>
      <p:sp>
        <p:nvSpPr>
          <p:cNvPr id="15" name="Frontend">
            <a:extLst>
              <a:ext uri="{FF2B5EF4-FFF2-40B4-BE49-F238E27FC236}">
                <a16:creationId xmlns:a16="http://schemas.microsoft.com/office/drawing/2014/main" id="{3C63197B-0D23-939B-FEC4-E08F2746049E}"/>
              </a:ext>
            </a:extLst>
          </p:cNvPr>
          <p:cNvSpPr/>
          <p:nvPr/>
        </p:nvSpPr>
        <p:spPr>
          <a:xfrm>
            <a:off x="8860069" y="2119214"/>
            <a:ext cx="1499526" cy="1496207"/>
          </a:xfrm>
          <a:prstGeom prst="rect">
            <a:avLst/>
          </a:prstGeom>
          <a:solidFill>
            <a:srgbClr val="34A5D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a:r>
              <a:rPr lang="en-US" sz="2400" dirty="0">
                <a:latin typeface="Helvetica" panose="020B0604020202020204" pitchFamily="34" charset="0"/>
                <a:cs typeface="Helvetica" panose="020B0604020202020204" pitchFamily="34" charset="0"/>
              </a:rPr>
              <a:t>Server</a:t>
            </a:r>
            <a:endParaRPr sz="2400" dirty="0">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2073676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BC4F2-39A4-896C-6051-E89693F78F42}"/>
              </a:ext>
            </a:extLst>
          </p:cNvPr>
          <p:cNvSpPr>
            <a:spLocks noGrp="1"/>
          </p:cNvSpPr>
          <p:nvPr>
            <p:ph type="title"/>
          </p:nvPr>
        </p:nvSpPr>
        <p:spPr/>
        <p:txBody>
          <a:bodyPr/>
          <a:lstStyle/>
          <a:p>
            <a:r>
              <a:rPr lang="en-US" dirty="0"/>
              <a:t>How does Amazon know that this request is coming from Alice?</a:t>
            </a:r>
          </a:p>
        </p:txBody>
      </p:sp>
      <p:sp>
        <p:nvSpPr>
          <p:cNvPr id="3" name="Content Placeholder 2">
            <a:extLst>
              <a:ext uri="{FF2B5EF4-FFF2-40B4-BE49-F238E27FC236}">
                <a16:creationId xmlns:a16="http://schemas.microsoft.com/office/drawing/2014/main" id="{B09E1F54-DBF3-200F-69DF-0BE2A312C787}"/>
              </a:ext>
            </a:extLst>
          </p:cNvPr>
          <p:cNvSpPr>
            <a:spLocks noGrp="1"/>
          </p:cNvSpPr>
          <p:nvPr>
            <p:ph idx="1"/>
          </p:nvPr>
        </p:nvSpPr>
        <p:spPr/>
        <p:txBody>
          <a:bodyPr/>
          <a:lstStyle/>
          <a:p>
            <a:r>
              <a:rPr lang="en-US" dirty="0"/>
              <a:t>Password</a:t>
            </a:r>
          </a:p>
          <a:p>
            <a:pPr lvl="1"/>
            <a:r>
              <a:rPr lang="en-US" dirty="0"/>
              <a:t>Establishes that the request is coming from someone who knows Alice’s password</a:t>
            </a:r>
          </a:p>
          <a:p>
            <a:r>
              <a:rPr lang="en-US" dirty="0"/>
              <a:t>2-factor authentication</a:t>
            </a:r>
          </a:p>
          <a:p>
            <a:pPr lvl="1"/>
            <a:r>
              <a:rPr lang="en-US" dirty="0"/>
              <a:t>Something the user has (physical key, bank card)</a:t>
            </a:r>
          </a:p>
          <a:p>
            <a:pPr lvl="1"/>
            <a:r>
              <a:rPr lang="en-US" dirty="0"/>
              <a:t>Something the user knows (password, PIN)</a:t>
            </a:r>
          </a:p>
          <a:p>
            <a:pPr lvl="1"/>
            <a:r>
              <a:rPr lang="en-US" dirty="0"/>
              <a:t>Something the user is (biometrics, address history, etc.)</a:t>
            </a:r>
          </a:p>
        </p:txBody>
      </p:sp>
      <p:sp>
        <p:nvSpPr>
          <p:cNvPr id="4" name="Slide Number Placeholder 3">
            <a:extLst>
              <a:ext uri="{FF2B5EF4-FFF2-40B4-BE49-F238E27FC236}">
                <a16:creationId xmlns:a16="http://schemas.microsoft.com/office/drawing/2014/main" id="{4A77DFB3-C115-B0B1-82BE-3327D447388C}"/>
              </a:ext>
            </a:extLst>
          </p:cNvPr>
          <p:cNvSpPr>
            <a:spLocks noGrp="1"/>
          </p:cNvSpPr>
          <p:nvPr>
            <p:ph type="sldNum" sz="quarter" idx="12"/>
          </p:nvPr>
        </p:nvSpPr>
        <p:spPr/>
        <p:txBody>
          <a:bodyPr/>
          <a:lstStyle/>
          <a:p>
            <a:fld id="{20F37917-FD3A-4669-9018-DA04BCDD3D75}" type="slidenum">
              <a:rPr lang="en-US" smtClean="0"/>
              <a:t>27</a:t>
            </a:fld>
            <a:endParaRPr lang="en-US"/>
          </a:p>
        </p:txBody>
      </p:sp>
    </p:spTree>
    <p:extLst>
      <p:ext uri="{BB962C8B-B14F-4D97-AF65-F5344CB8AC3E}">
        <p14:creationId xmlns:p14="http://schemas.microsoft.com/office/powerpoint/2010/main" val="2178616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EFB83-8809-2F5D-EB2A-1C32786220BC}"/>
              </a:ext>
            </a:extLst>
          </p:cNvPr>
          <p:cNvSpPr>
            <a:spLocks noGrp="1"/>
          </p:cNvSpPr>
          <p:nvPr>
            <p:ph type="title"/>
          </p:nvPr>
        </p:nvSpPr>
        <p:spPr/>
        <p:txBody>
          <a:bodyPr>
            <a:normAutofit/>
          </a:bodyPr>
          <a:lstStyle/>
          <a:p>
            <a:r>
              <a:rPr lang="en-US" dirty="0"/>
              <a:t>How does Alice know that this request is coming from Amazon?</a:t>
            </a:r>
          </a:p>
        </p:txBody>
      </p:sp>
      <p:sp>
        <p:nvSpPr>
          <p:cNvPr id="3" name="Content Placeholder 2">
            <a:extLst>
              <a:ext uri="{FF2B5EF4-FFF2-40B4-BE49-F238E27FC236}">
                <a16:creationId xmlns:a16="http://schemas.microsoft.com/office/drawing/2014/main" id="{1F76954A-0E38-1180-C63A-3FD7F887A28B}"/>
              </a:ext>
            </a:extLst>
          </p:cNvPr>
          <p:cNvSpPr>
            <a:spLocks noGrp="1"/>
          </p:cNvSpPr>
          <p:nvPr>
            <p:ph idx="1"/>
          </p:nvPr>
        </p:nvSpPr>
        <p:spPr/>
        <p:txBody>
          <a:bodyPr/>
          <a:lstStyle/>
          <a:p>
            <a:r>
              <a:rPr lang="en-US" dirty="0"/>
              <a:t>Is there something like 2-factor authentication that Alice can rely on?</a:t>
            </a:r>
          </a:p>
          <a:p>
            <a:r>
              <a:rPr lang="en-US" dirty="0"/>
              <a:t>Yes: HTTPS, which uses public-key cryptography to establish the identity of the server.</a:t>
            </a:r>
          </a:p>
        </p:txBody>
      </p:sp>
      <p:sp>
        <p:nvSpPr>
          <p:cNvPr id="4" name="Slide Number Placeholder 3">
            <a:extLst>
              <a:ext uri="{FF2B5EF4-FFF2-40B4-BE49-F238E27FC236}">
                <a16:creationId xmlns:a16="http://schemas.microsoft.com/office/drawing/2014/main" id="{BDD2818E-200E-8EF9-D327-9CA382FB4830}"/>
              </a:ext>
            </a:extLst>
          </p:cNvPr>
          <p:cNvSpPr>
            <a:spLocks noGrp="1"/>
          </p:cNvSpPr>
          <p:nvPr>
            <p:ph type="sldNum" sz="quarter" idx="12"/>
          </p:nvPr>
        </p:nvSpPr>
        <p:spPr/>
        <p:txBody>
          <a:bodyPr/>
          <a:lstStyle/>
          <a:p>
            <a:fld id="{20F37917-FD3A-4669-9018-DA04BCDD3D75}" type="slidenum">
              <a:rPr lang="en-US" smtClean="0"/>
              <a:t>28</a:t>
            </a:fld>
            <a:endParaRPr lang="en-US"/>
          </a:p>
        </p:txBody>
      </p:sp>
    </p:spTree>
    <p:extLst>
      <p:ext uri="{BB962C8B-B14F-4D97-AF65-F5344CB8AC3E}">
        <p14:creationId xmlns:p14="http://schemas.microsoft.com/office/powerpoint/2010/main" val="3386226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34742-32AB-AA14-EA0A-DB348D0A1DEE}"/>
              </a:ext>
            </a:extLst>
          </p:cNvPr>
          <p:cNvSpPr>
            <a:spLocks noGrp="1"/>
          </p:cNvSpPr>
          <p:nvPr>
            <p:ph type="title"/>
          </p:nvPr>
        </p:nvSpPr>
        <p:spPr/>
        <p:txBody>
          <a:bodyPr/>
          <a:lstStyle/>
          <a:p>
            <a:r>
              <a:rPr lang="en-US" dirty="0"/>
              <a:t>Public-Key Cryptography in a nutshell</a:t>
            </a:r>
          </a:p>
        </p:txBody>
      </p:sp>
      <p:sp>
        <p:nvSpPr>
          <p:cNvPr id="3" name="Content Placeholder 2">
            <a:extLst>
              <a:ext uri="{FF2B5EF4-FFF2-40B4-BE49-F238E27FC236}">
                <a16:creationId xmlns:a16="http://schemas.microsoft.com/office/drawing/2014/main" id="{2597ABB4-F004-0A30-F785-60B74E3C41DB}"/>
              </a:ext>
            </a:extLst>
          </p:cNvPr>
          <p:cNvSpPr>
            <a:spLocks noGrp="1"/>
          </p:cNvSpPr>
          <p:nvPr>
            <p:ph idx="1"/>
          </p:nvPr>
        </p:nvSpPr>
        <p:spPr/>
        <p:txBody>
          <a:bodyPr>
            <a:normAutofit/>
          </a:bodyPr>
          <a:lstStyle/>
          <a:p>
            <a:endParaRPr lang="en-US" dirty="0"/>
          </a:p>
          <a:p>
            <a:r>
              <a:rPr lang="en-US" dirty="0"/>
              <a:t>Here’s Avery. </a:t>
            </a:r>
          </a:p>
          <a:p>
            <a:endParaRPr lang="en-US" dirty="0"/>
          </a:p>
          <a:p>
            <a:endParaRPr lang="en-US" dirty="0"/>
          </a:p>
          <a:p>
            <a:r>
              <a:rPr lang="en-US" dirty="0"/>
              <a:t>Here are some of Avery’s friends</a:t>
            </a:r>
          </a:p>
          <a:p>
            <a:endParaRPr lang="en-US" dirty="0"/>
          </a:p>
          <a:p>
            <a:r>
              <a:rPr lang="en-US" dirty="0"/>
              <a:t>Avery wants to send a message to some of his friends, but he wants them to be sure it came from him.   </a:t>
            </a:r>
          </a:p>
        </p:txBody>
      </p:sp>
      <p:sp>
        <p:nvSpPr>
          <p:cNvPr id="4" name="Slide Number Placeholder 3">
            <a:extLst>
              <a:ext uri="{FF2B5EF4-FFF2-40B4-BE49-F238E27FC236}">
                <a16:creationId xmlns:a16="http://schemas.microsoft.com/office/drawing/2014/main" id="{EBD2023D-042D-0340-60AE-5637572A35CC}"/>
              </a:ext>
            </a:extLst>
          </p:cNvPr>
          <p:cNvSpPr>
            <a:spLocks noGrp="1"/>
          </p:cNvSpPr>
          <p:nvPr>
            <p:ph type="sldNum" sz="quarter" idx="12"/>
          </p:nvPr>
        </p:nvSpPr>
        <p:spPr/>
        <p:txBody>
          <a:bodyPr/>
          <a:lstStyle/>
          <a:p>
            <a:fld id="{20F37917-FD3A-4669-9018-DA04BCDD3D75}" type="slidenum">
              <a:rPr lang="en-US" smtClean="0"/>
              <a:t>29</a:t>
            </a:fld>
            <a:endParaRPr lang="en-US"/>
          </a:p>
        </p:txBody>
      </p:sp>
      <p:pic>
        <p:nvPicPr>
          <p:cNvPr id="5" name="Image" descr="Image">
            <a:extLst>
              <a:ext uri="{FF2B5EF4-FFF2-40B4-BE49-F238E27FC236}">
                <a16:creationId xmlns:a16="http://schemas.microsoft.com/office/drawing/2014/main" id="{7656F334-F4D0-5081-1E5A-8AAC22A03FD7}"/>
              </a:ext>
            </a:extLst>
          </p:cNvPr>
          <p:cNvPicPr>
            <a:picLocks noChangeAspect="1"/>
          </p:cNvPicPr>
          <p:nvPr/>
        </p:nvPicPr>
        <p:blipFill>
          <a:blip r:embed="rId2"/>
          <a:stretch>
            <a:fillRect/>
          </a:stretch>
        </p:blipFill>
        <p:spPr>
          <a:xfrm>
            <a:off x="3701380" y="1500160"/>
            <a:ext cx="1080493" cy="1571626"/>
          </a:xfrm>
          <a:prstGeom prst="rect">
            <a:avLst/>
          </a:prstGeom>
          <a:ln w="12700">
            <a:miter lim="400000"/>
          </a:ln>
        </p:spPr>
      </p:pic>
      <p:grpSp>
        <p:nvGrpSpPr>
          <p:cNvPr id="11" name="Group 10">
            <a:extLst>
              <a:ext uri="{FF2B5EF4-FFF2-40B4-BE49-F238E27FC236}">
                <a16:creationId xmlns:a16="http://schemas.microsoft.com/office/drawing/2014/main" id="{0E5EA3A1-D017-FE9E-6086-E90BA71E9E13}"/>
              </a:ext>
            </a:extLst>
          </p:cNvPr>
          <p:cNvGrpSpPr/>
          <p:nvPr/>
        </p:nvGrpSpPr>
        <p:grpSpPr>
          <a:xfrm>
            <a:off x="6906625" y="2408409"/>
            <a:ext cx="2105623" cy="2300132"/>
            <a:chOff x="6671846" y="2803825"/>
            <a:chExt cx="2105623" cy="2300132"/>
          </a:xfrm>
        </p:grpSpPr>
        <p:pic>
          <p:nvPicPr>
            <p:cNvPr id="6" name="Image" descr="Image">
              <a:extLst>
                <a:ext uri="{FF2B5EF4-FFF2-40B4-BE49-F238E27FC236}">
                  <a16:creationId xmlns:a16="http://schemas.microsoft.com/office/drawing/2014/main" id="{C4711D4B-057E-E541-A953-338B39EB43DA}"/>
                </a:ext>
              </a:extLst>
            </p:cNvPr>
            <p:cNvPicPr>
              <a:picLocks noChangeAspect="1"/>
            </p:cNvPicPr>
            <p:nvPr/>
          </p:nvPicPr>
          <p:blipFill>
            <a:blip r:embed="rId2"/>
            <a:stretch>
              <a:fillRect/>
            </a:stretch>
          </p:blipFill>
          <p:spPr>
            <a:xfrm>
              <a:off x="6671846" y="2803825"/>
              <a:ext cx="738283" cy="1073866"/>
            </a:xfrm>
            <a:prstGeom prst="rect">
              <a:avLst/>
            </a:prstGeom>
            <a:ln w="12700">
              <a:miter lim="400000"/>
            </a:ln>
          </p:spPr>
        </p:pic>
        <p:pic>
          <p:nvPicPr>
            <p:cNvPr id="7" name="Image" descr="Image">
              <a:extLst>
                <a:ext uri="{FF2B5EF4-FFF2-40B4-BE49-F238E27FC236}">
                  <a16:creationId xmlns:a16="http://schemas.microsoft.com/office/drawing/2014/main" id="{55A28F06-BBC0-5695-6AA7-4DCC926B954D}"/>
                </a:ext>
              </a:extLst>
            </p:cNvPr>
            <p:cNvPicPr>
              <a:picLocks noChangeAspect="1"/>
            </p:cNvPicPr>
            <p:nvPr/>
          </p:nvPicPr>
          <p:blipFill>
            <a:blip r:embed="rId2"/>
            <a:stretch>
              <a:fillRect/>
            </a:stretch>
          </p:blipFill>
          <p:spPr>
            <a:xfrm>
              <a:off x="7013681" y="3110392"/>
              <a:ext cx="738283" cy="1073866"/>
            </a:xfrm>
            <a:prstGeom prst="rect">
              <a:avLst/>
            </a:prstGeom>
            <a:ln w="12700">
              <a:miter lim="400000"/>
            </a:ln>
          </p:spPr>
        </p:pic>
        <p:pic>
          <p:nvPicPr>
            <p:cNvPr id="8" name="Image" descr="Image">
              <a:extLst>
                <a:ext uri="{FF2B5EF4-FFF2-40B4-BE49-F238E27FC236}">
                  <a16:creationId xmlns:a16="http://schemas.microsoft.com/office/drawing/2014/main" id="{73C8BA84-1AB8-75A8-E7B1-A43C2461FBD6}"/>
                </a:ext>
              </a:extLst>
            </p:cNvPr>
            <p:cNvPicPr>
              <a:picLocks noChangeAspect="1"/>
            </p:cNvPicPr>
            <p:nvPr/>
          </p:nvPicPr>
          <p:blipFill>
            <a:blip r:embed="rId2"/>
            <a:stretch>
              <a:fillRect/>
            </a:stretch>
          </p:blipFill>
          <p:spPr>
            <a:xfrm>
              <a:off x="7355516" y="3416959"/>
              <a:ext cx="738283" cy="1073866"/>
            </a:xfrm>
            <a:prstGeom prst="rect">
              <a:avLst/>
            </a:prstGeom>
            <a:ln w="12700">
              <a:miter lim="400000"/>
            </a:ln>
          </p:spPr>
        </p:pic>
        <p:pic>
          <p:nvPicPr>
            <p:cNvPr id="9" name="Image" descr="Image">
              <a:extLst>
                <a:ext uri="{FF2B5EF4-FFF2-40B4-BE49-F238E27FC236}">
                  <a16:creationId xmlns:a16="http://schemas.microsoft.com/office/drawing/2014/main" id="{0E933B86-D482-F925-ACC9-BBAD72C48E5A}"/>
                </a:ext>
              </a:extLst>
            </p:cNvPr>
            <p:cNvPicPr>
              <a:picLocks noChangeAspect="1"/>
            </p:cNvPicPr>
            <p:nvPr/>
          </p:nvPicPr>
          <p:blipFill>
            <a:blip r:embed="rId2"/>
            <a:stretch>
              <a:fillRect/>
            </a:stretch>
          </p:blipFill>
          <p:spPr>
            <a:xfrm>
              <a:off x="7697351" y="3723526"/>
              <a:ext cx="738283" cy="1073866"/>
            </a:xfrm>
            <a:prstGeom prst="rect">
              <a:avLst/>
            </a:prstGeom>
            <a:ln w="12700">
              <a:miter lim="400000"/>
            </a:ln>
          </p:spPr>
        </p:pic>
        <p:pic>
          <p:nvPicPr>
            <p:cNvPr id="10" name="Image" descr="Image">
              <a:extLst>
                <a:ext uri="{FF2B5EF4-FFF2-40B4-BE49-F238E27FC236}">
                  <a16:creationId xmlns:a16="http://schemas.microsoft.com/office/drawing/2014/main" id="{80021A49-B8BB-0151-AA5E-1BFCB78BB4EF}"/>
                </a:ext>
              </a:extLst>
            </p:cNvPr>
            <p:cNvPicPr>
              <a:picLocks noChangeAspect="1"/>
            </p:cNvPicPr>
            <p:nvPr/>
          </p:nvPicPr>
          <p:blipFill>
            <a:blip r:embed="rId2"/>
            <a:stretch>
              <a:fillRect/>
            </a:stretch>
          </p:blipFill>
          <p:spPr>
            <a:xfrm>
              <a:off x="8039186" y="4030091"/>
              <a:ext cx="738283" cy="1073866"/>
            </a:xfrm>
            <a:prstGeom prst="rect">
              <a:avLst/>
            </a:prstGeom>
            <a:ln w="12700">
              <a:miter lim="400000"/>
            </a:ln>
          </p:spPr>
        </p:pic>
      </p:grpSp>
    </p:spTree>
    <p:extLst>
      <p:ext uri="{BB962C8B-B14F-4D97-AF65-F5344CB8AC3E}">
        <p14:creationId xmlns:p14="http://schemas.microsoft.com/office/powerpoint/2010/main" val="38382962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96010-2848-3F79-FC80-A141A47E7F3F}"/>
              </a:ext>
            </a:extLst>
          </p:cNvPr>
          <p:cNvSpPr>
            <a:spLocks noGrp="1"/>
          </p:cNvSpPr>
          <p:nvPr>
            <p:ph type="title"/>
          </p:nvPr>
        </p:nvSpPr>
        <p:spPr/>
        <p:txBody>
          <a:bodyPr/>
          <a:lstStyle/>
          <a:p>
            <a:r>
              <a:rPr lang="en-US" dirty="0"/>
              <a:t>Outline of this lecture</a:t>
            </a:r>
          </a:p>
        </p:txBody>
      </p:sp>
      <p:sp>
        <p:nvSpPr>
          <p:cNvPr id="3" name="Content Placeholder 2">
            <a:extLst>
              <a:ext uri="{FF2B5EF4-FFF2-40B4-BE49-F238E27FC236}">
                <a16:creationId xmlns:a16="http://schemas.microsoft.com/office/drawing/2014/main" id="{8EF9911C-7C41-FC72-C3DB-359B3DDE35C7}"/>
              </a:ext>
            </a:extLst>
          </p:cNvPr>
          <p:cNvSpPr>
            <a:spLocks noGrp="1"/>
          </p:cNvSpPr>
          <p:nvPr>
            <p:ph idx="1"/>
          </p:nvPr>
        </p:nvSpPr>
        <p:spPr/>
        <p:txBody>
          <a:bodyPr/>
          <a:lstStyle/>
          <a:p>
            <a:pPr marL="514350" indent="-514350">
              <a:buFont typeface="+mj-lt"/>
              <a:buAutoNum type="arabicPeriod"/>
            </a:pPr>
            <a:r>
              <a:rPr lang="en-US" dirty="0"/>
              <a:t>Definition of key vocabulary</a:t>
            </a:r>
          </a:p>
          <a:p>
            <a:pPr marL="514350" indent="-514350">
              <a:buFont typeface="+mj-lt"/>
              <a:buAutoNum type="arabicPeriod"/>
            </a:pPr>
            <a:r>
              <a:rPr lang="en-US" dirty="0"/>
              <a:t>Some common vulnerabilities, and possible mitigations</a:t>
            </a:r>
          </a:p>
          <a:p>
            <a:pPr marL="514350" indent="-514350">
              <a:buFont typeface="+mj-lt"/>
              <a:buAutoNum type="arabicPeriod"/>
            </a:pPr>
            <a:r>
              <a:rPr lang="en-US" dirty="0"/>
              <a:t>Getting security right is about people as well as software.</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2A7DE133-ADDD-9C96-A427-C9A2BD0FB364}"/>
              </a:ext>
            </a:extLst>
          </p:cNvPr>
          <p:cNvSpPr>
            <a:spLocks noGrp="1"/>
          </p:cNvSpPr>
          <p:nvPr>
            <p:ph type="sldNum" sz="quarter" idx="12"/>
          </p:nvPr>
        </p:nvSpPr>
        <p:spPr/>
        <p:txBody>
          <a:bodyPr/>
          <a:lstStyle/>
          <a:p>
            <a:fld id="{20F37917-FD3A-4669-9018-DA04BCDD3D75}" type="slidenum">
              <a:rPr lang="en-US" smtClean="0"/>
              <a:t>3</a:t>
            </a:fld>
            <a:endParaRPr lang="en-US"/>
          </a:p>
        </p:txBody>
      </p:sp>
    </p:spTree>
    <p:extLst>
      <p:ext uri="{BB962C8B-B14F-4D97-AF65-F5344CB8AC3E}">
        <p14:creationId xmlns:p14="http://schemas.microsoft.com/office/powerpoint/2010/main" val="1039625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47772-FEB9-9696-3355-72F911E97CCA}"/>
              </a:ext>
            </a:extLst>
          </p:cNvPr>
          <p:cNvSpPr>
            <a:spLocks noGrp="1"/>
          </p:cNvSpPr>
          <p:nvPr>
            <p:ph type="title"/>
          </p:nvPr>
        </p:nvSpPr>
        <p:spPr/>
        <p:txBody>
          <a:bodyPr/>
          <a:lstStyle/>
          <a:p>
            <a:r>
              <a:rPr lang="en-US" dirty="0"/>
              <a:t>PKC uses locks and keys</a:t>
            </a:r>
          </a:p>
        </p:txBody>
      </p:sp>
      <p:sp>
        <p:nvSpPr>
          <p:cNvPr id="3" name="Content Placeholder 2">
            <a:extLst>
              <a:ext uri="{FF2B5EF4-FFF2-40B4-BE49-F238E27FC236}">
                <a16:creationId xmlns:a16="http://schemas.microsoft.com/office/drawing/2014/main" id="{A9C4F6A3-321E-C64A-A5EC-A62910F7E00B}"/>
              </a:ext>
            </a:extLst>
          </p:cNvPr>
          <p:cNvSpPr>
            <a:spLocks noGrp="1"/>
          </p:cNvSpPr>
          <p:nvPr>
            <p:ph idx="1"/>
          </p:nvPr>
        </p:nvSpPr>
        <p:spPr>
          <a:xfrm>
            <a:off x="838200" y="1500160"/>
            <a:ext cx="7887346" cy="4856190"/>
          </a:xfrm>
        </p:spPr>
        <p:txBody>
          <a:bodyPr>
            <a:normAutofit/>
          </a:bodyPr>
          <a:lstStyle/>
          <a:p>
            <a:r>
              <a:rPr lang="en-US" dirty="0"/>
              <a:t>Avery creates a lock and a key.  </a:t>
            </a:r>
          </a:p>
          <a:p>
            <a:pPr lvl="1"/>
            <a:r>
              <a:rPr lang="en-US" dirty="0"/>
              <a:t>Avery has the ability to lock a message with the lock.</a:t>
            </a:r>
          </a:p>
          <a:p>
            <a:pPr lvl="1"/>
            <a:r>
              <a:rPr lang="en-US" dirty="0"/>
              <a:t>Avery has the ability to make new copies of the lock.</a:t>
            </a:r>
          </a:p>
          <a:p>
            <a:pPr lvl="1"/>
            <a:r>
              <a:rPr lang="en-US" dirty="0"/>
              <a:t>The key can only unlock one lock: the one Avery just created.</a:t>
            </a:r>
          </a:p>
          <a:p>
            <a:r>
              <a:rPr lang="en-US" dirty="0"/>
              <a:t>The rules of the game are: you can try any key in any lock.  If the key fits the lock, the message inside will be revealed. Otherwise you just get an error message.</a:t>
            </a:r>
            <a:endParaRPr lang="en-US" b="1" dirty="0"/>
          </a:p>
        </p:txBody>
      </p:sp>
      <p:sp>
        <p:nvSpPr>
          <p:cNvPr id="4" name="Slide Number Placeholder 3">
            <a:extLst>
              <a:ext uri="{FF2B5EF4-FFF2-40B4-BE49-F238E27FC236}">
                <a16:creationId xmlns:a16="http://schemas.microsoft.com/office/drawing/2014/main" id="{259CB57D-C95F-D4A6-2A1D-F7C2BE15CB55}"/>
              </a:ext>
            </a:extLst>
          </p:cNvPr>
          <p:cNvSpPr>
            <a:spLocks noGrp="1"/>
          </p:cNvSpPr>
          <p:nvPr>
            <p:ph type="sldNum" sz="quarter" idx="12"/>
          </p:nvPr>
        </p:nvSpPr>
        <p:spPr/>
        <p:txBody>
          <a:bodyPr/>
          <a:lstStyle/>
          <a:p>
            <a:fld id="{20F37917-FD3A-4669-9018-DA04BCDD3D75}" type="slidenum">
              <a:rPr lang="en-US" smtClean="0"/>
              <a:t>30</a:t>
            </a:fld>
            <a:endParaRPr lang="en-US" dirty="0"/>
          </a:p>
        </p:txBody>
      </p:sp>
      <p:sp>
        <p:nvSpPr>
          <p:cNvPr id="6" name="Rectangle: Rounded Corners 5">
            <a:extLst>
              <a:ext uri="{FF2B5EF4-FFF2-40B4-BE49-F238E27FC236}">
                <a16:creationId xmlns:a16="http://schemas.microsoft.com/office/drawing/2014/main" id="{4A9BE48E-73E4-019D-14D6-8A4061B27BEB}"/>
              </a:ext>
            </a:extLst>
          </p:cNvPr>
          <p:cNvSpPr/>
          <p:nvPr/>
        </p:nvSpPr>
        <p:spPr>
          <a:xfrm>
            <a:off x="9304639" y="1915297"/>
            <a:ext cx="1950308" cy="2780269"/>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400" b="1" dirty="0">
                <a:solidFill>
                  <a:schemeClr val="tx1"/>
                </a:solidFill>
                <a:latin typeface="Bradley Hand ITC" panose="03070402050302030203" pitchFamily="66" charset="0"/>
              </a:rPr>
              <a:t>Doing this requires some tricky math.</a:t>
            </a:r>
          </a:p>
        </p:txBody>
      </p:sp>
    </p:spTree>
    <p:extLst>
      <p:ext uri="{BB962C8B-B14F-4D97-AF65-F5344CB8AC3E}">
        <p14:creationId xmlns:p14="http://schemas.microsoft.com/office/powerpoint/2010/main" val="33963984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C8417-7E50-DAC6-1722-E9B1DCEABCC7}"/>
              </a:ext>
            </a:extLst>
          </p:cNvPr>
          <p:cNvSpPr>
            <a:spLocks noGrp="1"/>
          </p:cNvSpPr>
          <p:nvPr>
            <p:ph type="title"/>
          </p:nvPr>
        </p:nvSpPr>
        <p:spPr/>
        <p:txBody>
          <a:bodyPr/>
          <a:lstStyle/>
          <a:p>
            <a:r>
              <a:rPr lang="en-US" dirty="0"/>
              <a:t>Avery uses this setup to securely sign their messages.</a:t>
            </a:r>
          </a:p>
        </p:txBody>
      </p:sp>
      <p:sp>
        <p:nvSpPr>
          <p:cNvPr id="3" name="Content Placeholder 2">
            <a:extLst>
              <a:ext uri="{FF2B5EF4-FFF2-40B4-BE49-F238E27FC236}">
                <a16:creationId xmlns:a16="http://schemas.microsoft.com/office/drawing/2014/main" id="{18200298-1D89-166A-1C1D-242370F06822}"/>
              </a:ext>
            </a:extLst>
          </p:cNvPr>
          <p:cNvSpPr>
            <a:spLocks noGrp="1"/>
          </p:cNvSpPr>
          <p:nvPr>
            <p:ph idx="1"/>
          </p:nvPr>
        </p:nvSpPr>
        <p:spPr/>
        <p:txBody>
          <a:bodyPr>
            <a:normAutofit/>
          </a:bodyPr>
          <a:lstStyle/>
          <a:p>
            <a:r>
              <a:rPr lang="en-US" dirty="0"/>
              <a:t>Avery keeps their lock </a:t>
            </a:r>
            <a:r>
              <a:rPr lang="en-US" b="1" dirty="0"/>
              <a:t>private</a:t>
            </a:r>
            <a:r>
              <a:rPr lang="en-US" dirty="0"/>
              <a:t>.  Only Avery can lock things with the lock.</a:t>
            </a:r>
          </a:p>
          <a:p>
            <a:r>
              <a:rPr lang="en-US" dirty="0"/>
              <a:t>Avery makes the matching key </a:t>
            </a:r>
            <a:r>
              <a:rPr lang="en-US" b="1" dirty="0"/>
              <a:t>public</a:t>
            </a:r>
            <a:r>
              <a:rPr lang="en-US" dirty="0"/>
              <a:t>. </a:t>
            </a:r>
          </a:p>
          <a:p>
            <a:r>
              <a:rPr lang="en-US" dirty="0"/>
              <a:t>When Avery sends a message, they lock it with their private lock</a:t>
            </a:r>
          </a:p>
          <a:p>
            <a:r>
              <a:rPr lang="en-US" dirty="0"/>
              <a:t>Anyone who receives a locked message can try to unlock it with Avery’s key.  If the key fits, then the receiver knows that it came from Avery (or at least somebody who had access to Avery’s lock).</a:t>
            </a:r>
          </a:p>
          <a:p>
            <a:endParaRPr lang="en-US" dirty="0"/>
          </a:p>
        </p:txBody>
      </p:sp>
      <p:sp>
        <p:nvSpPr>
          <p:cNvPr id="4" name="Slide Number Placeholder 3">
            <a:extLst>
              <a:ext uri="{FF2B5EF4-FFF2-40B4-BE49-F238E27FC236}">
                <a16:creationId xmlns:a16="http://schemas.microsoft.com/office/drawing/2014/main" id="{8C7E6E67-DC9E-7620-2BD8-A0647D30C9B1}"/>
              </a:ext>
            </a:extLst>
          </p:cNvPr>
          <p:cNvSpPr>
            <a:spLocks noGrp="1"/>
          </p:cNvSpPr>
          <p:nvPr>
            <p:ph type="sldNum" sz="quarter" idx="12"/>
          </p:nvPr>
        </p:nvSpPr>
        <p:spPr/>
        <p:txBody>
          <a:bodyPr/>
          <a:lstStyle/>
          <a:p>
            <a:fld id="{20F37917-FD3A-4669-9018-DA04BCDD3D75}" type="slidenum">
              <a:rPr lang="en-US" smtClean="0"/>
              <a:t>31</a:t>
            </a:fld>
            <a:endParaRPr lang="en-US"/>
          </a:p>
        </p:txBody>
      </p:sp>
      <p:sp>
        <p:nvSpPr>
          <p:cNvPr id="5" name="TextBox 4">
            <a:extLst>
              <a:ext uri="{FF2B5EF4-FFF2-40B4-BE49-F238E27FC236}">
                <a16:creationId xmlns:a16="http://schemas.microsoft.com/office/drawing/2014/main" id="{3C6024B5-F644-64B5-9EC0-C62EF82A67A5}"/>
              </a:ext>
            </a:extLst>
          </p:cNvPr>
          <p:cNvSpPr txBox="1"/>
          <p:nvPr/>
        </p:nvSpPr>
        <p:spPr>
          <a:xfrm>
            <a:off x="8843375" y="4233797"/>
            <a:ext cx="2342367" cy="132556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Integrity!</a:t>
            </a:r>
          </a:p>
        </p:txBody>
      </p:sp>
      <p:sp>
        <p:nvSpPr>
          <p:cNvPr id="6" name="Rectangle: Rounded Corners 5">
            <a:extLst>
              <a:ext uri="{FF2B5EF4-FFF2-40B4-BE49-F238E27FC236}">
                <a16:creationId xmlns:a16="http://schemas.microsoft.com/office/drawing/2014/main" id="{7864895B-854E-D4F4-7D22-3B411CEDE8BD}"/>
              </a:ext>
            </a:extLst>
          </p:cNvPr>
          <p:cNvSpPr/>
          <p:nvPr/>
        </p:nvSpPr>
        <p:spPr>
          <a:xfrm>
            <a:off x="8931058" y="1500160"/>
            <a:ext cx="2743200" cy="1415441"/>
          </a:xfrm>
          <a:prstGeom prst="roundRect">
            <a:avLst/>
          </a:prstGeom>
          <a:solidFill>
            <a:schemeClr val="accent2">
              <a:lumMod val="20000"/>
              <a:lumOff val="8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latin typeface="Bradley Hand ITC" panose="03070402050302030203" pitchFamily="66" charset="0"/>
              </a:rPr>
              <a:t>This is usually called the “private key”.</a:t>
            </a:r>
          </a:p>
        </p:txBody>
      </p:sp>
      <p:cxnSp>
        <p:nvCxnSpPr>
          <p:cNvPr id="8" name="Straight Arrow Connector 7">
            <a:extLst>
              <a:ext uri="{FF2B5EF4-FFF2-40B4-BE49-F238E27FC236}">
                <a16:creationId xmlns:a16="http://schemas.microsoft.com/office/drawing/2014/main" id="{A3C8E586-4D06-A169-83EA-CC50D6D51389}"/>
              </a:ext>
            </a:extLst>
          </p:cNvPr>
          <p:cNvCxnSpPr>
            <a:stCxn id="6" idx="1"/>
          </p:cNvCxnSpPr>
          <p:nvPr/>
        </p:nvCxnSpPr>
        <p:spPr>
          <a:xfrm flipH="1" flipV="1">
            <a:off x="5674290" y="1979112"/>
            <a:ext cx="3256768" cy="22876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28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2C8CD-23B7-5412-516C-4B524F773B0A}"/>
              </a:ext>
            </a:extLst>
          </p:cNvPr>
          <p:cNvSpPr>
            <a:spLocks noGrp="1"/>
          </p:cNvSpPr>
          <p:nvPr>
            <p:ph type="title"/>
          </p:nvPr>
        </p:nvSpPr>
        <p:spPr/>
        <p:txBody>
          <a:bodyPr>
            <a:normAutofit fontScale="90000"/>
          </a:bodyPr>
          <a:lstStyle/>
          <a:p>
            <a:r>
              <a:rPr lang="en-US" dirty="0"/>
              <a:t>This setup can be reversed so that anybody can send out a message that only Avery can read.</a:t>
            </a:r>
          </a:p>
        </p:txBody>
      </p:sp>
      <p:sp>
        <p:nvSpPr>
          <p:cNvPr id="3" name="Content Placeholder 2">
            <a:extLst>
              <a:ext uri="{FF2B5EF4-FFF2-40B4-BE49-F238E27FC236}">
                <a16:creationId xmlns:a16="http://schemas.microsoft.com/office/drawing/2014/main" id="{764C95E4-FBC6-62BB-036A-779145EF56EA}"/>
              </a:ext>
            </a:extLst>
          </p:cNvPr>
          <p:cNvSpPr>
            <a:spLocks noGrp="1"/>
          </p:cNvSpPr>
          <p:nvPr>
            <p:ph idx="1"/>
          </p:nvPr>
        </p:nvSpPr>
        <p:spPr/>
        <p:txBody>
          <a:bodyPr/>
          <a:lstStyle/>
          <a:p>
            <a:r>
              <a:rPr lang="en-US" dirty="0"/>
              <a:t>For that, Avery would create a different lock and make it public.  Only Avery would have the key.</a:t>
            </a:r>
          </a:p>
          <a:p>
            <a:r>
              <a:rPr lang="en-US" dirty="0"/>
              <a:t>Anybody can lock their message with Avery’s lock.</a:t>
            </a:r>
          </a:p>
          <a:p>
            <a:r>
              <a:rPr lang="en-US" dirty="0"/>
              <a:t>Since only Avery has the key to the lock, only Avery can read the message.</a:t>
            </a:r>
          </a:p>
        </p:txBody>
      </p:sp>
      <p:sp>
        <p:nvSpPr>
          <p:cNvPr id="4" name="Slide Number Placeholder 3">
            <a:extLst>
              <a:ext uri="{FF2B5EF4-FFF2-40B4-BE49-F238E27FC236}">
                <a16:creationId xmlns:a16="http://schemas.microsoft.com/office/drawing/2014/main" id="{27CA173F-4D30-BA7B-DFA6-2DFB88D2AE55}"/>
              </a:ext>
            </a:extLst>
          </p:cNvPr>
          <p:cNvSpPr>
            <a:spLocks noGrp="1"/>
          </p:cNvSpPr>
          <p:nvPr>
            <p:ph type="sldNum" sz="quarter" idx="12"/>
          </p:nvPr>
        </p:nvSpPr>
        <p:spPr/>
        <p:txBody>
          <a:bodyPr/>
          <a:lstStyle/>
          <a:p>
            <a:fld id="{20F37917-FD3A-4669-9018-DA04BCDD3D75}" type="slidenum">
              <a:rPr lang="en-US" smtClean="0"/>
              <a:t>32</a:t>
            </a:fld>
            <a:endParaRPr lang="en-US"/>
          </a:p>
        </p:txBody>
      </p:sp>
      <p:sp>
        <p:nvSpPr>
          <p:cNvPr id="5" name="TextBox 4">
            <a:extLst>
              <a:ext uri="{FF2B5EF4-FFF2-40B4-BE49-F238E27FC236}">
                <a16:creationId xmlns:a16="http://schemas.microsoft.com/office/drawing/2014/main" id="{BA232DB4-07E7-BE26-1397-A62E7B7FB55B}"/>
              </a:ext>
            </a:extLst>
          </p:cNvPr>
          <p:cNvSpPr txBox="1"/>
          <p:nvPr/>
        </p:nvSpPr>
        <p:spPr>
          <a:xfrm>
            <a:off x="7708727" y="4007225"/>
            <a:ext cx="3645073" cy="132556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Confidentiality!</a:t>
            </a:r>
          </a:p>
        </p:txBody>
      </p:sp>
    </p:spTree>
    <p:extLst>
      <p:ext uri="{BB962C8B-B14F-4D97-AF65-F5344CB8AC3E}">
        <p14:creationId xmlns:p14="http://schemas.microsoft.com/office/powerpoint/2010/main" val="405203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SL: A perfect solution?"/>
          <p:cNvSpPr txBox="1">
            <a:spLocks noGrp="1"/>
          </p:cNvSpPr>
          <p:nvPr>
            <p:ph type="title"/>
          </p:nvPr>
        </p:nvSpPr>
        <p:spPr>
          <a:prstGeom prst="rect">
            <a:avLst/>
          </a:prstGeom>
        </p:spPr>
        <p:txBody>
          <a:bodyPr/>
          <a:lstStyle/>
          <a:p>
            <a:r>
              <a:rPr dirty="0"/>
              <a:t>SSL: A solution?</a:t>
            </a:r>
          </a:p>
        </p:txBody>
      </p:sp>
      <p:sp>
        <p:nvSpPr>
          <p:cNvPr id="307" name="A certificate authority (or CA) binds some public key to a real-world entity that we might be familiar with…"/>
          <p:cNvSpPr txBox="1">
            <a:spLocks noGrp="1"/>
          </p:cNvSpPr>
          <p:nvPr>
            <p:ph idx="1"/>
          </p:nvPr>
        </p:nvSpPr>
        <p:spPr>
          <a:prstGeom prst="rect">
            <a:avLst/>
          </a:prstGeom>
        </p:spPr>
        <p:txBody>
          <a:bodyPr>
            <a:normAutofit fontScale="92500"/>
          </a:bodyPr>
          <a:lstStyle/>
          <a:p>
            <a:r>
              <a:rPr lang="en-US" dirty="0">
                <a:latin typeface="Consolas" panose="020B0609020204030204" pitchFamily="49" charset="0"/>
              </a:rPr>
              <a:t>https:</a:t>
            </a:r>
            <a:r>
              <a:rPr lang="en-US" dirty="0"/>
              <a:t> in a URL tells the browser to use SSL to authenticate </a:t>
            </a:r>
          </a:p>
          <a:p>
            <a:r>
              <a:rPr lang="en-US" dirty="0"/>
              <a:t>SSL relies on </a:t>
            </a:r>
            <a:r>
              <a:rPr lang="en-US" i="1" dirty="0"/>
              <a:t>certificate authorities</a:t>
            </a:r>
          </a:p>
          <a:p>
            <a:r>
              <a:rPr dirty="0"/>
              <a:t>A certificate authority (or CA) binds some public key to a real-world entity that we might be familiar with</a:t>
            </a:r>
          </a:p>
          <a:p>
            <a:r>
              <a:rPr dirty="0"/>
              <a:t>The CA is the clearinghouse that verifies that</a:t>
            </a:r>
            <a:r>
              <a:rPr lang="en-US" dirty="0"/>
              <a:t> the entity that says it is</a:t>
            </a:r>
            <a:r>
              <a:rPr dirty="0"/>
              <a:t> </a:t>
            </a:r>
            <a:r>
              <a:rPr u="sng" dirty="0">
                <a:hlinkClick r:id="rId3"/>
              </a:rPr>
              <a:t>amazon.com</a:t>
            </a:r>
            <a:r>
              <a:rPr dirty="0"/>
              <a:t> is truly amazon.com</a:t>
            </a:r>
            <a:endParaRPr dirty="0">
              <a:hlinkClick r:id="rId3"/>
            </a:endParaRPr>
          </a:p>
          <a:p>
            <a:r>
              <a:rPr dirty="0"/>
              <a:t>CA creates a certificate that binds </a:t>
            </a:r>
            <a:r>
              <a:rPr u="sng" dirty="0" err="1">
                <a:hlinkClick r:id="rId3"/>
              </a:rPr>
              <a:t>amazon.com</a:t>
            </a:r>
            <a:r>
              <a:rPr dirty="0" err="1"/>
              <a:t>'s</a:t>
            </a:r>
            <a:r>
              <a:rPr dirty="0"/>
              <a:t> public key to the CA’s public key (signing it using the CA’s private key</a:t>
            </a:r>
            <a:r>
              <a:rPr lang="en-US" dirty="0"/>
              <a:t>, just like Avery did.</a:t>
            </a:r>
            <a:r>
              <a:rPr dirty="0"/>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8EE2A-1007-F15E-B720-DBA8ED0039D4}"/>
              </a:ext>
            </a:extLst>
          </p:cNvPr>
          <p:cNvSpPr>
            <a:spLocks noGrp="1"/>
          </p:cNvSpPr>
          <p:nvPr>
            <p:ph type="title"/>
          </p:nvPr>
        </p:nvSpPr>
        <p:spPr/>
        <p:txBody>
          <a:bodyPr/>
          <a:lstStyle/>
          <a:p>
            <a:r>
              <a:rPr lang="en-US" dirty="0"/>
              <a:t>Certificate Authorities associate public keys with real-world entities</a:t>
            </a:r>
          </a:p>
        </p:txBody>
      </p:sp>
      <p:sp>
        <p:nvSpPr>
          <p:cNvPr id="3" name="Content Placeholder 2">
            <a:extLst>
              <a:ext uri="{FF2B5EF4-FFF2-40B4-BE49-F238E27FC236}">
                <a16:creationId xmlns:a16="http://schemas.microsoft.com/office/drawing/2014/main" id="{54FF7AE1-3BB4-31A9-CFCC-5B35D112A044}"/>
              </a:ext>
            </a:extLst>
          </p:cNvPr>
          <p:cNvSpPr>
            <a:spLocks noGrp="1"/>
          </p:cNvSpPr>
          <p:nvPr>
            <p:ph idx="1"/>
          </p:nvPr>
        </p:nvSpPr>
        <p:spPr/>
        <p:txBody>
          <a:bodyPr>
            <a:normAutofit fontScale="92500" lnSpcReduction="20000"/>
          </a:bodyPr>
          <a:lstStyle/>
          <a:p>
            <a:r>
              <a:rPr lang="en-US" dirty="0"/>
              <a:t>CA’s are trusted entities (their public keys are distributed along with your OS).</a:t>
            </a:r>
          </a:p>
          <a:p>
            <a:r>
              <a:rPr lang="en-US" dirty="0"/>
              <a:t>To acquire a certificate, Amazon.com will share their public key and some real-world proof that they are amazon.com to the CA.</a:t>
            </a:r>
          </a:p>
          <a:p>
            <a:r>
              <a:rPr lang="en-US" dirty="0"/>
              <a:t>The CA locks Amazon’s public key with its own private key.  This is called a “certificate”.</a:t>
            </a:r>
          </a:p>
          <a:p>
            <a:r>
              <a:rPr lang="en-US" dirty="0"/>
              <a:t>When we visit amazon.com, it presents its certificate to our browser.</a:t>
            </a:r>
          </a:p>
          <a:p>
            <a:r>
              <a:rPr lang="en-US" dirty="0"/>
              <a:t>Our browser unlocks the certificate with the CA’s public key, thus getting amazon’s public key.</a:t>
            </a:r>
          </a:p>
          <a:p>
            <a:r>
              <a:rPr lang="en-US" dirty="0"/>
              <a:t>Because we trust the CA, we can trust that this public key is really Amazon.com .</a:t>
            </a:r>
          </a:p>
        </p:txBody>
      </p:sp>
      <p:sp>
        <p:nvSpPr>
          <p:cNvPr id="4" name="Slide Number Placeholder 3">
            <a:extLst>
              <a:ext uri="{FF2B5EF4-FFF2-40B4-BE49-F238E27FC236}">
                <a16:creationId xmlns:a16="http://schemas.microsoft.com/office/drawing/2014/main" id="{856F3F79-6C5E-E012-75D7-F4DA2CB33F0C}"/>
              </a:ext>
            </a:extLst>
          </p:cNvPr>
          <p:cNvSpPr>
            <a:spLocks noGrp="1"/>
          </p:cNvSpPr>
          <p:nvPr>
            <p:ph type="sldNum" sz="quarter" idx="12"/>
          </p:nvPr>
        </p:nvSpPr>
        <p:spPr/>
        <p:txBody>
          <a:bodyPr/>
          <a:lstStyle/>
          <a:p>
            <a:fld id="{20F37917-FD3A-4669-9018-DA04BCDD3D75}" type="slidenum">
              <a:rPr lang="en-US" smtClean="0"/>
              <a:t>34</a:t>
            </a:fld>
            <a:endParaRPr lang="en-US"/>
          </a:p>
        </p:txBody>
      </p:sp>
      <p:sp>
        <p:nvSpPr>
          <p:cNvPr id="5" name="TextBox 4">
            <a:extLst>
              <a:ext uri="{FF2B5EF4-FFF2-40B4-BE49-F238E27FC236}">
                <a16:creationId xmlns:a16="http://schemas.microsoft.com/office/drawing/2014/main" id="{B3035C4C-6EBD-2880-E2B5-45DE4DB48C9D}"/>
              </a:ext>
            </a:extLst>
          </p:cNvPr>
          <p:cNvSpPr txBox="1"/>
          <p:nvPr/>
        </p:nvSpPr>
        <p:spPr>
          <a:xfrm>
            <a:off x="9206630" y="4115580"/>
            <a:ext cx="2342367" cy="1325563"/>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4000" i="1" dirty="0">
                <a:solidFill>
                  <a:schemeClr val="tx1"/>
                </a:solidFill>
              </a:rPr>
              <a:t>Integrity!</a:t>
            </a:r>
          </a:p>
        </p:txBody>
      </p:sp>
    </p:spTree>
    <p:extLst>
      <p:ext uri="{BB962C8B-B14F-4D97-AF65-F5344CB8AC3E}">
        <p14:creationId xmlns:p14="http://schemas.microsoft.com/office/powerpoint/2010/main" val="371269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Certificate Authorities"/>
          <p:cNvSpPr txBox="1">
            <a:spLocks noGrp="1"/>
          </p:cNvSpPr>
          <p:nvPr>
            <p:ph type="title"/>
          </p:nvPr>
        </p:nvSpPr>
        <p:spPr>
          <a:prstGeom prst="rect">
            <a:avLst/>
          </a:prstGeom>
        </p:spPr>
        <p:txBody>
          <a:bodyPr>
            <a:normAutofit/>
          </a:bodyPr>
          <a:lstStyle/>
          <a:p>
            <a:r>
              <a:rPr sz="3600" b="0" dirty="0">
                <a:latin typeface="Verdana" panose="020B0604030504040204" pitchFamily="34" charset="0"/>
                <a:ea typeface="Verdana" panose="020B0604030504040204" pitchFamily="34" charset="0"/>
              </a:rPr>
              <a:t>Certificate Authorities</a:t>
            </a:r>
            <a:r>
              <a:rPr lang="en-US" sz="3600" b="0" dirty="0">
                <a:latin typeface="Verdana" panose="020B0604030504040204" pitchFamily="34" charset="0"/>
                <a:ea typeface="Verdana" panose="020B0604030504040204" pitchFamily="34" charset="0"/>
              </a:rPr>
              <a:t> issue SSL Certificates</a:t>
            </a:r>
            <a:endParaRPr sz="3600" b="0" dirty="0">
              <a:latin typeface="Verdana" panose="020B0604030504040204" pitchFamily="34" charset="0"/>
              <a:ea typeface="Verdana" panose="020B0604030504040204" pitchFamily="34" charset="0"/>
            </a:endParaRPr>
          </a:p>
        </p:txBody>
      </p:sp>
      <p:sp>
        <p:nvSpPr>
          <p:cNvPr id="311" name="Certificate Authority"/>
          <p:cNvSpPr/>
          <p:nvPr/>
        </p:nvSpPr>
        <p:spPr>
          <a:xfrm>
            <a:off x="8026586" y="1204188"/>
            <a:ext cx="2116827" cy="2426212"/>
          </a:xfrm>
          <a:prstGeom prst="rect">
            <a:avLst/>
          </a:prstGeom>
          <a:solidFill>
            <a:srgbClr val="4982C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FFFFFF"/>
                </a:solidFill>
                <a:latin typeface="Helvetica Neue Medium"/>
                <a:ea typeface="Helvetica Neue Medium"/>
                <a:cs typeface="Helvetica Neue Medium"/>
                <a:sym typeface="Helvetica Neue Medium"/>
              </a:defRPr>
            </a:lvl1pPr>
          </a:lstStyle>
          <a:p>
            <a:pPr algn="ctr" defTabSz="410766" hangingPunct="0"/>
            <a:r>
              <a:rPr sz="1500" kern="0"/>
              <a:t>Certificate Authority</a:t>
            </a:r>
          </a:p>
        </p:txBody>
      </p:sp>
      <p:sp>
        <p:nvSpPr>
          <p:cNvPr id="312" name="Amazon"/>
          <p:cNvSpPr/>
          <p:nvPr/>
        </p:nvSpPr>
        <p:spPr>
          <a:xfrm>
            <a:off x="1543177" y="1346070"/>
            <a:ext cx="2775411" cy="5509057"/>
          </a:xfrm>
          <a:prstGeom prst="rect">
            <a:avLst/>
          </a:prstGeom>
          <a:solidFill>
            <a:srgbClr val="4982C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FFFFFF"/>
                </a:solidFill>
                <a:latin typeface="Helvetica Neue Medium"/>
                <a:ea typeface="Helvetica Neue Medium"/>
                <a:cs typeface="Helvetica Neue Medium"/>
                <a:sym typeface="Helvetica Neue Medium"/>
              </a:defRPr>
            </a:lvl1pPr>
          </a:lstStyle>
          <a:p>
            <a:pPr algn="ctr" defTabSz="410766" hangingPunct="0"/>
            <a:r>
              <a:rPr sz="1500" kern="0"/>
              <a:t>Amazon</a:t>
            </a:r>
          </a:p>
        </p:txBody>
      </p:sp>
      <p:grpSp>
        <p:nvGrpSpPr>
          <p:cNvPr id="315" name="Group"/>
          <p:cNvGrpSpPr/>
          <p:nvPr/>
        </p:nvGrpSpPr>
        <p:grpSpPr>
          <a:xfrm>
            <a:off x="2111815" y="3461604"/>
            <a:ext cx="1483708" cy="1591086"/>
            <a:chOff x="0" y="0"/>
            <a:chExt cx="2967414" cy="3182171"/>
          </a:xfrm>
        </p:grpSpPr>
        <p:sp>
          <p:nvSpPr>
            <p:cNvPr id="313" name="Key"/>
            <p:cNvSpPr/>
            <p:nvPr/>
          </p:nvSpPr>
          <p:spPr>
            <a:xfrm>
              <a:off x="1020136" y="0"/>
              <a:ext cx="927141" cy="215535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chemeClr val="accent3"/>
            </a:solidFill>
            <a:ln w="12700" cap="flat">
              <a:noFill/>
              <a:miter lim="400000"/>
            </a:ln>
            <a:effectLst/>
          </p:spPr>
          <p:txBody>
            <a:bodyPr wrap="square" lIns="35719" tIns="35719" rIns="35719" bIns="35719" numCol="1" anchor="ctr">
              <a:noAutofit/>
            </a:bodyPr>
            <a:lstStyle/>
            <a:p>
              <a:pPr algn="ctr" defTabSz="410766" hangingPunct="0">
                <a:defRPr sz="3000">
                  <a:solidFill>
                    <a:srgbClr val="FFFFFF"/>
                  </a:solidFill>
                  <a:latin typeface="Helvetica Neue Medium"/>
                  <a:ea typeface="Helvetica Neue Medium"/>
                  <a:cs typeface="Helvetica Neue Medium"/>
                  <a:sym typeface="Helvetica Neue Medium"/>
                </a:defRPr>
              </a:pPr>
              <a:endParaRPr sz="1500" kern="0">
                <a:solidFill>
                  <a:srgbClr val="FFFFFF"/>
                </a:solidFill>
                <a:latin typeface="Helvetica Neue Medium"/>
                <a:sym typeface="Helvetica Neue Medium"/>
              </a:endParaRPr>
            </a:p>
          </p:txBody>
        </p:sp>
        <p:sp>
          <p:nvSpPr>
            <p:cNvPr id="314" name="amazon.com public key"/>
            <p:cNvSpPr/>
            <p:nvPr/>
          </p:nvSpPr>
          <p:spPr>
            <a:xfrm>
              <a:off x="0" y="2053015"/>
              <a:ext cx="2967414" cy="11291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p>
              <a:pPr algn="ctr" defTabSz="410766" hangingPunct="0">
                <a:defRPr sz="3200" b="1">
                  <a:solidFill>
                    <a:srgbClr val="000000"/>
                  </a:solidFill>
                </a:defRPr>
              </a:pPr>
              <a:r>
                <a:rPr sz="1600" b="1" u="sng" kern="0">
                  <a:solidFill>
                    <a:srgbClr val="000000"/>
                  </a:solidFill>
                  <a:latin typeface="Helvetica Neue"/>
                  <a:sym typeface="Helvetica Neue"/>
                  <a:hlinkClick r:id="rId3"/>
                </a:rPr>
                <a:t>amazon.com</a:t>
              </a:r>
              <a:r>
                <a:rPr sz="1600" b="1" kern="0">
                  <a:solidFill>
                    <a:srgbClr val="000000"/>
                  </a:solidFill>
                  <a:latin typeface="Helvetica Neue"/>
                  <a:sym typeface="Helvetica Neue"/>
                </a:rPr>
                <a:t> public key</a:t>
              </a:r>
            </a:p>
          </p:txBody>
        </p:sp>
      </p:grpSp>
      <p:grpSp>
        <p:nvGrpSpPr>
          <p:cNvPr id="318" name="Group"/>
          <p:cNvGrpSpPr/>
          <p:nvPr/>
        </p:nvGrpSpPr>
        <p:grpSpPr>
          <a:xfrm>
            <a:off x="8304055" y="1573740"/>
            <a:ext cx="1483708" cy="773627"/>
            <a:chOff x="0" y="0"/>
            <a:chExt cx="2967414" cy="1547252"/>
          </a:xfrm>
        </p:grpSpPr>
        <p:sp>
          <p:nvSpPr>
            <p:cNvPr id="316" name="Skeleton Key"/>
            <p:cNvSpPr/>
            <p:nvPr/>
          </p:nvSpPr>
          <p:spPr>
            <a:xfrm>
              <a:off x="406729" y="0"/>
              <a:ext cx="2153954" cy="824380"/>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chemeClr val="accent5">
                <a:hueOff val="-82419"/>
                <a:satOff val="-9513"/>
                <a:lumOff val="-16343"/>
              </a:schemeClr>
            </a:solidFill>
            <a:ln w="12700" cap="flat">
              <a:noFill/>
              <a:miter lim="400000"/>
            </a:ln>
            <a:effectLst/>
          </p:spPr>
          <p:txBody>
            <a:bodyPr wrap="square" lIns="35719" tIns="35719" rIns="35719" bIns="35719" numCol="1" anchor="ctr">
              <a:noAutofit/>
            </a:bodyPr>
            <a:lstStyle/>
            <a:p>
              <a:pPr algn="ctr" defTabSz="410766" hangingPunct="0">
                <a:defRPr sz="3000">
                  <a:solidFill>
                    <a:srgbClr val="FFFFFF"/>
                  </a:solidFill>
                  <a:latin typeface="Helvetica Neue Medium"/>
                  <a:ea typeface="Helvetica Neue Medium"/>
                  <a:cs typeface="Helvetica Neue Medium"/>
                  <a:sym typeface="Helvetica Neue Medium"/>
                </a:defRPr>
              </a:pPr>
              <a:endParaRPr sz="1500" kern="0">
                <a:solidFill>
                  <a:srgbClr val="FFFFFF"/>
                </a:solidFill>
                <a:latin typeface="Helvetica Neue Medium"/>
                <a:sym typeface="Helvetica Neue Medium"/>
              </a:endParaRPr>
            </a:p>
          </p:txBody>
        </p:sp>
        <p:sp>
          <p:nvSpPr>
            <p:cNvPr id="317" name="CA private key"/>
            <p:cNvSpPr/>
            <p:nvPr/>
          </p:nvSpPr>
          <p:spPr>
            <a:xfrm>
              <a:off x="0" y="910539"/>
              <a:ext cx="2967414" cy="63671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b="1">
                  <a:solidFill>
                    <a:srgbClr val="000000"/>
                  </a:solidFill>
                </a:defRPr>
              </a:lvl1pPr>
            </a:lstStyle>
            <a:p>
              <a:pPr algn="ctr" defTabSz="410766" hangingPunct="0"/>
              <a:r>
                <a:rPr sz="1600" kern="0">
                  <a:latin typeface="Helvetica Neue"/>
                  <a:sym typeface="Helvetica Neue"/>
                </a:rPr>
                <a:t>CA private key</a:t>
              </a:r>
            </a:p>
          </p:txBody>
        </p:sp>
      </p:grpSp>
      <p:grpSp>
        <p:nvGrpSpPr>
          <p:cNvPr id="321" name="Group"/>
          <p:cNvGrpSpPr/>
          <p:nvPr/>
        </p:nvGrpSpPr>
        <p:grpSpPr>
          <a:xfrm>
            <a:off x="2111815" y="1796028"/>
            <a:ext cx="1483708" cy="1591086"/>
            <a:chOff x="0" y="0"/>
            <a:chExt cx="2967414" cy="3182171"/>
          </a:xfrm>
        </p:grpSpPr>
        <p:sp>
          <p:nvSpPr>
            <p:cNvPr id="319" name="Key"/>
            <p:cNvSpPr/>
            <p:nvPr/>
          </p:nvSpPr>
          <p:spPr>
            <a:xfrm>
              <a:off x="1020136" y="0"/>
              <a:ext cx="927141" cy="215535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chemeClr val="accent5">
                <a:hueOff val="-82419"/>
                <a:satOff val="-9513"/>
                <a:lumOff val="-16343"/>
              </a:schemeClr>
            </a:solidFill>
            <a:ln w="12700" cap="flat">
              <a:noFill/>
              <a:miter lim="400000"/>
            </a:ln>
            <a:effectLst/>
          </p:spPr>
          <p:txBody>
            <a:bodyPr wrap="square" lIns="35719" tIns="35719" rIns="35719" bIns="35719" numCol="1" anchor="ctr">
              <a:noAutofit/>
            </a:bodyPr>
            <a:lstStyle/>
            <a:p>
              <a:pPr algn="ctr" defTabSz="410766" hangingPunct="0">
                <a:defRPr sz="3000">
                  <a:solidFill>
                    <a:srgbClr val="FFFFFF"/>
                  </a:solidFill>
                  <a:latin typeface="Helvetica Neue Medium"/>
                  <a:ea typeface="Helvetica Neue Medium"/>
                  <a:cs typeface="Helvetica Neue Medium"/>
                  <a:sym typeface="Helvetica Neue Medium"/>
                </a:defRPr>
              </a:pPr>
              <a:endParaRPr sz="1500" kern="0">
                <a:solidFill>
                  <a:srgbClr val="FFFFFF"/>
                </a:solidFill>
                <a:latin typeface="Helvetica Neue Medium"/>
                <a:sym typeface="Helvetica Neue Medium"/>
              </a:endParaRPr>
            </a:p>
          </p:txBody>
        </p:sp>
        <p:sp>
          <p:nvSpPr>
            <p:cNvPr id="320" name="amazon.com private key"/>
            <p:cNvSpPr/>
            <p:nvPr/>
          </p:nvSpPr>
          <p:spPr>
            <a:xfrm>
              <a:off x="0" y="2053015"/>
              <a:ext cx="2967414" cy="11291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p>
              <a:pPr algn="ctr" defTabSz="410766" hangingPunct="0">
                <a:defRPr sz="3200" b="1">
                  <a:solidFill>
                    <a:srgbClr val="000000"/>
                  </a:solidFill>
                </a:defRPr>
              </a:pPr>
              <a:r>
                <a:rPr sz="1600" b="1" u="sng" kern="0">
                  <a:solidFill>
                    <a:srgbClr val="000000"/>
                  </a:solidFill>
                  <a:latin typeface="Helvetica Neue"/>
                  <a:sym typeface="Helvetica Neue"/>
                  <a:hlinkClick r:id="rId3"/>
                </a:rPr>
                <a:t>amazon.com</a:t>
              </a:r>
              <a:r>
                <a:rPr sz="1600" b="1" kern="0">
                  <a:solidFill>
                    <a:srgbClr val="000000"/>
                  </a:solidFill>
                  <a:latin typeface="Helvetica Neue"/>
                  <a:sym typeface="Helvetica Neue"/>
                </a:rPr>
                <a:t> private key</a:t>
              </a:r>
            </a:p>
          </p:txBody>
        </p:sp>
      </p:grpSp>
      <p:grpSp>
        <p:nvGrpSpPr>
          <p:cNvPr id="324" name="Group"/>
          <p:cNvGrpSpPr/>
          <p:nvPr/>
        </p:nvGrpSpPr>
        <p:grpSpPr>
          <a:xfrm>
            <a:off x="8304055" y="2484309"/>
            <a:ext cx="1483708" cy="773627"/>
            <a:chOff x="0" y="0"/>
            <a:chExt cx="2967414" cy="1547253"/>
          </a:xfrm>
        </p:grpSpPr>
        <p:sp>
          <p:nvSpPr>
            <p:cNvPr id="322" name="Skeleton Key"/>
            <p:cNvSpPr/>
            <p:nvPr/>
          </p:nvSpPr>
          <p:spPr>
            <a:xfrm>
              <a:off x="406729" y="0"/>
              <a:ext cx="2153954" cy="824380"/>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chemeClr val="accent3"/>
            </a:solidFill>
            <a:ln w="12700" cap="flat">
              <a:noFill/>
              <a:miter lim="400000"/>
            </a:ln>
            <a:effectLst/>
          </p:spPr>
          <p:txBody>
            <a:bodyPr wrap="square" lIns="35719" tIns="35719" rIns="35719" bIns="35719" numCol="1" anchor="ctr">
              <a:noAutofit/>
            </a:bodyPr>
            <a:lstStyle/>
            <a:p>
              <a:pPr algn="ctr" defTabSz="410766" hangingPunct="0">
                <a:defRPr sz="3000">
                  <a:solidFill>
                    <a:srgbClr val="FFFFFF"/>
                  </a:solidFill>
                  <a:latin typeface="Helvetica Neue Medium"/>
                  <a:ea typeface="Helvetica Neue Medium"/>
                  <a:cs typeface="Helvetica Neue Medium"/>
                  <a:sym typeface="Helvetica Neue Medium"/>
                </a:defRPr>
              </a:pPr>
              <a:endParaRPr sz="1500" kern="0">
                <a:solidFill>
                  <a:srgbClr val="FFFFFF"/>
                </a:solidFill>
                <a:latin typeface="Helvetica Neue Medium"/>
                <a:sym typeface="Helvetica Neue Medium"/>
              </a:endParaRPr>
            </a:p>
          </p:txBody>
        </p:sp>
        <p:sp>
          <p:nvSpPr>
            <p:cNvPr id="323" name="CA public key"/>
            <p:cNvSpPr/>
            <p:nvPr/>
          </p:nvSpPr>
          <p:spPr>
            <a:xfrm>
              <a:off x="0" y="910539"/>
              <a:ext cx="2967414" cy="63671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b="1">
                  <a:solidFill>
                    <a:srgbClr val="000000"/>
                  </a:solidFill>
                </a:defRPr>
              </a:lvl1pPr>
            </a:lstStyle>
            <a:p>
              <a:pPr algn="ctr" defTabSz="410766" hangingPunct="0"/>
              <a:r>
                <a:rPr sz="1600" kern="0">
                  <a:latin typeface="Helvetica Neue"/>
                  <a:sym typeface="Helvetica Neue"/>
                </a:rPr>
                <a:t>CA public key</a:t>
              </a:r>
            </a:p>
          </p:txBody>
        </p:sp>
      </p:grpSp>
      <p:sp>
        <p:nvSpPr>
          <p:cNvPr id="325" name="Some real-world proof that we are really amazon.com"/>
          <p:cNvSpPr/>
          <p:nvPr/>
        </p:nvSpPr>
        <p:spPr>
          <a:xfrm>
            <a:off x="1992080" y="5370244"/>
            <a:ext cx="1723178" cy="1039195"/>
          </a:xfrm>
          <a:prstGeom prst="rect">
            <a:avLst/>
          </a:prstGeom>
          <a:solidFill>
            <a:srgbClr val="566D7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FFFFFF"/>
                </a:solidFill>
                <a:latin typeface="Helvetica Neue Medium"/>
                <a:ea typeface="Helvetica Neue Medium"/>
                <a:cs typeface="Helvetica Neue Medium"/>
                <a:sym typeface="Helvetica Neue Medium"/>
              </a:defRPr>
            </a:lvl1pPr>
          </a:lstStyle>
          <a:p>
            <a:pPr algn="ctr" defTabSz="410766" hangingPunct="0"/>
            <a:r>
              <a:rPr sz="1500" kern="0"/>
              <a:t>Some real-world proof that we are really amazon.com</a:t>
            </a:r>
          </a:p>
        </p:txBody>
      </p:sp>
      <p:sp>
        <p:nvSpPr>
          <p:cNvPr id="326" name="My Laptop"/>
          <p:cNvSpPr/>
          <p:nvPr/>
        </p:nvSpPr>
        <p:spPr>
          <a:xfrm>
            <a:off x="7974900" y="3906170"/>
            <a:ext cx="2116827" cy="2426212"/>
          </a:xfrm>
          <a:prstGeom prst="rect">
            <a:avLst/>
          </a:prstGeom>
          <a:solidFill>
            <a:srgbClr val="4982C6"/>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lstStyle>
            <a:lvl1pPr defTabSz="821531">
              <a:defRPr sz="3000">
                <a:solidFill>
                  <a:srgbClr val="FFFFFF"/>
                </a:solidFill>
                <a:latin typeface="Helvetica Neue Medium"/>
                <a:ea typeface="Helvetica Neue Medium"/>
                <a:cs typeface="Helvetica Neue Medium"/>
                <a:sym typeface="Helvetica Neue Medium"/>
              </a:defRPr>
            </a:lvl1pPr>
          </a:lstStyle>
          <a:p>
            <a:pPr algn="ctr" defTabSz="410766" hangingPunct="0"/>
            <a:r>
              <a:rPr sz="1500" kern="0"/>
              <a:t>My Laptop</a:t>
            </a:r>
          </a:p>
        </p:txBody>
      </p:sp>
      <p:grpSp>
        <p:nvGrpSpPr>
          <p:cNvPr id="329" name="Group"/>
          <p:cNvGrpSpPr/>
          <p:nvPr/>
        </p:nvGrpSpPr>
        <p:grpSpPr>
          <a:xfrm>
            <a:off x="8304055" y="1573740"/>
            <a:ext cx="1483708" cy="773627"/>
            <a:chOff x="0" y="0"/>
            <a:chExt cx="2967414" cy="1547252"/>
          </a:xfrm>
        </p:grpSpPr>
        <p:sp>
          <p:nvSpPr>
            <p:cNvPr id="327" name="Skeleton Key"/>
            <p:cNvSpPr/>
            <p:nvPr/>
          </p:nvSpPr>
          <p:spPr>
            <a:xfrm>
              <a:off x="406729" y="0"/>
              <a:ext cx="2153954" cy="824380"/>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chemeClr val="accent5">
                <a:hueOff val="-82419"/>
                <a:satOff val="-9513"/>
                <a:lumOff val="-16343"/>
              </a:schemeClr>
            </a:solidFill>
            <a:ln w="12700" cap="flat">
              <a:noFill/>
              <a:miter lim="400000"/>
            </a:ln>
            <a:effectLst/>
          </p:spPr>
          <p:txBody>
            <a:bodyPr wrap="square" lIns="35719" tIns="35719" rIns="35719" bIns="35719" numCol="1" anchor="ctr">
              <a:noAutofit/>
            </a:bodyPr>
            <a:lstStyle/>
            <a:p>
              <a:pPr algn="ctr" defTabSz="410766" hangingPunct="0">
                <a:defRPr sz="3000">
                  <a:solidFill>
                    <a:srgbClr val="FFFFFF"/>
                  </a:solidFill>
                  <a:latin typeface="Helvetica Neue Medium"/>
                  <a:ea typeface="Helvetica Neue Medium"/>
                  <a:cs typeface="Helvetica Neue Medium"/>
                  <a:sym typeface="Helvetica Neue Medium"/>
                </a:defRPr>
              </a:pPr>
              <a:endParaRPr sz="1500" kern="0">
                <a:solidFill>
                  <a:srgbClr val="FFFFFF"/>
                </a:solidFill>
                <a:latin typeface="Helvetica Neue Medium"/>
                <a:sym typeface="Helvetica Neue Medium"/>
              </a:endParaRPr>
            </a:p>
          </p:txBody>
        </p:sp>
        <p:sp>
          <p:nvSpPr>
            <p:cNvPr id="328" name="CA private key"/>
            <p:cNvSpPr/>
            <p:nvPr/>
          </p:nvSpPr>
          <p:spPr>
            <a:xfrm>
              <a:off x="0" y="910539"/>
              <a:ext cx="2967414" cy="63671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b="1">
                  <a:solidFill>
                    <a:srgbClr val="000000"/>
                  </a:solidFill>
                </a:defRPr>
              </a:lvl1pPr>
            </a:lstStyle>
            <a:p>
              <a:pPr algn="ctr" defTabSz="410766" hangingPunct="0"/>
              <a:r>
                <a:rPr sz="1600" kern="0">
                  <a:latin typeface="Helvetica Neue"/>
                  <a:sym typeface="Helvetica Neue"/>
                </a:rPr>
                <a:t>CA private key</a:t>
              </a:r>
            </a:p>
          </p:txBody>
        </p:sp>
      </p:grpSp>
      <p:grpSp>
        <p:nvGrpSpPr>
          <p:cNvPr id="332" name="Group"/>
          <p:cNvGrpSpPr/>
          <p:nvPr/>
        </p:nvGrpSpPr>
        <p:grpSpPr>
          <a:xfrm>
            <a:off x="5969783" y="1036984"/>
            <a:ext cx="976540" cy="2098883"/>
            <a:chOff x="1980836" y="0"/>
            <a:chExt cx="1953077" cy="4197764"/>
          </a:xfrm>
        </p:grpSpPr>
        <p:sp>
          <p:nvSpPr>
            <p:cNvPr id="330" name="Ribbon"/>
            <p:cNvSpPr/>
            <p:nvPr/>
          </p:nvSpPr>
          <p:spPr>
            <a:xfrm>
              <a:off x="1980836" y="0"/>
              <a:ext cx="1366157" cy="2063815"/>
            </a:xfrm>
            <a:custGeom>
              <a:avLst/>
              <a:gdLst/>
              <a:ahLst/>
              <a:cxnLst>
                <a:cxn ang="0">
                  <a:pos x="wd2" y="hd2"/>
                </a:cxn>
                <a:cxn ang="5400000">
                  <a:pos x="wd2" y="hd2"/>
                </a:cxn>
                <a:cxn ang="10800000">
                  <a:pos x="wd2" y="hd2"/>
                </a:cxn>
                <a:cxn ang="16200000">
                  <a:pos x="wd2" y="hd2"/>
                </a:cxn>
              </a:cxnLst>
              <a:rect l="0" t="0" r="r" b="b"/>
              <a:pathLst>
                <a:path w="21483"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chemeClr val="accent3"/>
            </a:solidFill>
            <a:ln w="12700" cap="flat">
              <a:noFill/>
              <a:miter lim="400000"/>
            </a:ln>
            <a:effectLst/>
          </p:spPr>
          <p:txBody>
            <a:bodyPr wrap="square" lIns="35719" tIns="35719" rIns="35719" bIns="35719" numCol="1" anchor="ctr">
              <a:noAutofit/>
            </a:bodyPr>
            <a:lstStyle/>
            <a:p>
              <a:pPr algn="ctr" defTabSz="410766" hangingPunct="0">
                <a:defRPr sz="3000">
                  <a:solidFill>
                    <a:srgbClr val="FFFFFF"/>
                  </a:solidFill>
                  <a:latin typeface="Helvetica Neue Medium"/>
                  <a:ea typeface="Helvetica Neue Medium"/>
                  <a:cs typeface="Helvetica Neue Medium"/>
                  <a:sym typeface="Helvetica Neue Medium"/>
                </a:defRPr>
              </a:pPr>
              <a:endParaRPr sz="1500" kern="0">
                <a:solidFill>
                  <a:srgbClr val="FFFFFF"/>
                </a:solidFill>
                <a:latin typeface="Helvetica Neue Medium"/>
                <a:sym typeface="Helvetica Neue Medium"/>
              </a:endParaRPr>
            </a:p>
          </p:txBody>
        </p:sp>
        <p:sp>
          <p:nvSpPr>
            <p:cNvPr id="331" name="amazon.com certificate…"/>
            <p:cNvSpPr/>
            <p:nvPr/>
          </p:nvSpPr>
          <p:spPr>
            <a:xfrm>
              <a:off x="2663913" y="292776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pPr algn="ctr" defTabSz="410766" hangingPunct="0">
                <a:defRPr sz="3200" b="1">
                  <a:solidFill>
                    <a:srgbClr val="000000"/>
                  </a:solidFill>
                </a:defRPr>
              </a:pPr>
              <a:r>
                <a:rPr sz="1600" b="1" u="sng" kern="0">
                  <a:solidFill>
                    <a:srgbClr val="000000"/>
                  </a:solidFill>
                  <a:latin typeface="Helvetica Neue"/>
                  <a:sym typeface="Helvetica Neue"/>
                  <a:hlinkClick r:id="rId3"/>
                </a:rPr>
                <a:t>amazon.com</a:t>
              </a:r>
              <a:r>
                <a:rPr sz="1600" b="1" kern="0">
                  <a:solidFill>
                    <a:srgbClr val="000000"/>
                  </a:solidFill>
                  <a:latin typeface="Helvetica Neue"/>
                  <a:sym typeface="Helvetica Neue"/>
                </a:rPr>
                <a:t> certificate</a:t>
              </a:r>
            </a:p>
            <a:p>
              <a:pPr algn="ctr" defTabSz="410766" hangingPunct="0">
                <a:defRPr sz="3200" b="1">
                  <a:solidFill>
                    <a:srgbClr val="000000"/>
                  </a:solidFill>
                </a:defRPr>
              </a:pPr>
              <a:r>
                <a:rPr sz="1600" b="1" kern="0">
                  <a:solidFill>
                    <a:srgbClr val="000000"/>
                  </a:solidFill>
                  <a:latin typeface="Helvetica Neue"/>
                  <a:sym typeface="Helvetica Neue"/>
                </a:rPr>
                <a:t>(AZ’s public key + CA’s sig)</a:t>
              </a:r>
            </a:p>
          </p:txBody>
        </p:sp>
      </p:grpSp>
      <p:grpSp>
        <p:nvGrpSpPr>
          <p:cNvPr id="335" name="Group"/>
          <p:cNvGrpSpPr/>
          <p:nvPr/>
        </p:nvGrpSpPr>
        <p:grpSpPr>
          <a:xfrm>
            <a:off x="2111815" y="3461604"/>
            <a:ext cx="1483708" cy="1591086"/>
            <a:chOff x="0" y="0"/>
            <a:chExt cx="2967414" cy="3182171"/>
          </a:xfrm>
        </p:grpSpPr>
        <p:sp>
          <p:nvSpPr>
            <p:cNvPr id="333" name="Key"/>
            <p:cNvSpPr/>
            <p:nvPr/>
          </p:nvSpPr>
          <p:spPr>
            <a:xfrm>
              <a:off x="1020136" y="0"/>
              <a:ext cx="927141" cy="215535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2080"/>
                    <a:pt x="0" y="4646"/>
                  </a:cubicBezTo>
                  <a:cubicBezTo>
                    <a:pt x="0" y="6406"/>
                    <a:pt x="2275" y="7936"/>
                    <a:pt x="5629" y="8724"/>
                  </a:cubicBezTo>
                  <a:lnTo>
                    <a:pt x="5629" y="10112"/>
                  </a:lnTo>
                  <a:lnTo>
                    <a:pt x="7250" y="10112"/>
                  </a:lnTo>
                  <a:lnTo>
                    <a:pt x="7250" y="20420"/>
                  </a:lnTo>
                  <a:lnTo>
                    <a:pt x="10804" y="21600"/>
                  </a:lnTo>
                  <a:lnTo>
                    <a:pt x="13009" y="20420"/>
                  </a:lnTo>
                  <a:lnTo>
                    <a:pt x="14362" y="19712"/>
                  </a:lnTo>
                  <a:lnTo>
                    <a:pt x="13009" y="19092"/>
                  </a:lnTo>
                  <a:lnTo>
                    <a:pt x="13013" y="18588"/>
                  </a:lnTo>
                  <a:lnTo>
                    <a:pt x="14397" y="17726"/>
                  </a:lnTo>
                  <a:lnTo>
                    <a:pt x="13016" y="16890"/>
                  </a:lnTo>
                  <a:lnTo>
                    <a:pt x="13016" y="16332"/>
                  </a:lnTo>
                  <a:lnTo>
                    <a:pt x="14397" y="15473"/>
                  </a:lnTo>
                  <a:lnTo>
                    <a:pt x="13013" y="14634"/>
                  </a:lnTo>
                  <a:lnTo>
                    <a:pt x="13013" y="14082"/>
                  </a:lnTo>
                  <a:lnTo>
                    <a:pt x="14397" y="13220"/>
                  </a:lnTo>
                  <a:lnTo>
                    <a:pt x="13009" y="12380"/>
                  </a:lnTo>
                  <a:lnTo>
                    <a:pt x="13009" y="11885"/>
                  </a:lnTo>
                  <a:lnTo>
                    <a:pt x="13064" y="11753"/>
                  </a:lnTo>
                  <a:lnTo>
                    <a:pt x="14566" y="10665"/>
                  </a:lnTo>
                  <a:lnTo>
                    <a:pt x="14566" y="10112"/>
                  </a:lnTo>
                  <a:lnTo>
                    <a:pt x="15970" y="10112"/>
                  </a:lnTo>
                  <a:lnTo>
                    <a:pt x="15970" y="8724"/>
                  </a:lnTo>
                  <a:cubicBezTo>
                    <a:pt x="19325" y="7936"/>
                    <a:pt x="21600" y="6406"/>
                    <a:pt x="21600" y="4646"/>
                  </a:cubicBezTo>
                  <a:cubicBezTo>
                    <a:pt x="21600" y="2080"/>
                    <a:pt x="16764" y="0"/>
                    <a:pt x="10800" y="0"/>
                  </a:cubicBezTo>
                  <a:close/>
                  <a:moveTo>
                    <a:pt x="10800" y="1183"/>
                  </a:moveTo>
                  <a:cubicBezTo>
                    <a:pt x="12161" y="1183"/>
                    <a:pt x="13264" y="1657"/>
                    <a:pt x="13264" y="2243"/>
                  </a:cubicBezTo>
                  <a:cubicBezTo>
                    <a:pt x="13264" y="2828"/>
                    <a:pt x="12161" y="3302"/>
                    <a:pt x="10800" y="3302"/>
                  </a:cubicBezTo>
                  <a:cubicBezTo>
                    <a:pt x="9439" y="3302"/>
                    <a:pt x="8336" y="2828"/>
                    <a:pt x="8336" y="2243"/>
                  </a:cubicBezTo>
                  <a:cubicBezTo>
                    <a:pt x="8336" y="1657"/>
                    <a:pt x="9439" y="1183"/>
                    <a:pt x="10800" y="1183"/>
                  </a:cubicBezTo>
                  <a:close/>
                </a:path>
              </a:pathLst>
            </a:custGeom>
            <a:solidFill>
              <a:schemeClr val="accent3"/>
            </a:solidFill>
            <a:ln w="12700" cap="flat">
              <a:noFill/>
              <a:miter lim="400000"/>
            </a:ln>
            <a:effectLst/>
          </p:spPr>
          <p:txBody>
            <a:bodyPr wrap="square" lIns="35719" tIns="35719" rIns="35719" bIns="35719" numCol="1" anchor="ctr">
              <a:noAutofit/>
            </a:bodyPr>
            <a:lstStyle/>
            <a:p>
              <a:pPr algn="ctr" defTabSz="410766" hangingPunct="0">
                <a:defRPr sz="3000">
                  <a:solidFill>
                    <a:srgbClr val="FFFFFF"/>
                  </a:solidFill>
                  <a:latin typeface="Helvetica Neue Medium"/>
                  <a:ea typeface="Helvetica Neue Medium"/>
                  <a:cs typeface="Helvetica Neue Medium"/>
                  <a:sym typeface="Helvetica Neue Medium"/>
                </a:defRPr>
              </a:pPr>
              <a:endParaRPr sz="1500" kern="0">
                <a:solidFill>
                  <a:srgbClr val="FFFFFF"/>
                </a:solidFill>
                <a:latin typeface="Helvetica Neue Medium"/>
                <a:sym typeface="Helvetica Neue Medium"/>
              </a:endParaRPr>
            </a:p>
          </p:txBody>
        </p:sp>
        <p:sp>
          <p:nvSpPr>
            <p:cNvPr id="334" name="amazon.com public key"/>
            <p:cNvSpPr/>
            <p:nvPr/>
          </p:nvSpPr>
          <p:spPr>
            <a:xfrm>
              <a:off x="0" y="2053015"/>
              <a:ext cx="2967414" cy="1129156"/>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p>
              <a:pPr algn="ctr" defTabSz="410766" hangingPunct="0">
                <a:defRPr sz="3200" b="1">
                  <a:solidFill>
                    <a:srgbClr val="000000"/>
                  </a:solidFill>
                </a:defRPr>
              </a:pPr>
              <a:r>
                <a:rPr sz="1600" b="1" u="sng" kern="0">
                  <a:solidFill>
                    <a:srgbClr val="000000"/>
                  </a:solidFill>
                  <a:latin typeface="Helvetica Neue"/>
                  <a:sym typeface="Helvetica Neue"/>
                  <a:hlinkClick r:id="rId3"/>
                </a:rPr>
                <a:t>amazon.com</a:t>
              </a:r>
              <a:r>
                <a:rPr sz="1600" b="1" kern="0">
                  <a:solidFill>
                    <a:srgbClr val="000000"/>
                  </a:solidFill>
                  <a:latin typeface="Helvetica Neue"/>
                  <a:sym typeface="Helvetica Neue"/>
                </a:rPr>
                <a:t> public key</a:t>
              </a:r>
            </a:p>
          </p:txBody>
        </p:sp>
      </p:grpSp>
      <p:grpSp>
        <p:nvGrpSpPr>
          <p:cNvPr id="338" name="Group"/>
          <p:cNvGrpSpPr/>
          <p:nvPr/>
        </p:nvGrpSpPr>
        <p:grpSpPr>
          <a:xfrm>
            <a:off x="2589344" y="5127180"/>
            <a:ext cx="976540" cy="2098883"/>
            <a:chOff x="1980836" y="0"/>
            <a:chExt cx="1953077" cy="4197764"/>
          </a:xfrm>
        </p:grpSpPr>
        <p:sp>
          <p:nvSpPr>
            <p:cNvPr id="336" name="Ribbon"/>
            <p:cNvSpPr/>
            <p:nvPr/>
          </p:nvSpPr>
          <p:spPr>
            <a:xfrm>
              <a:off x="1980836" y="0"/>
              <a:ext cx="1366157" cy="2063815"/>
            </a:xfrm>
            <a:custGeom>
              <a:avLst/>
              <a:gdLst/>
              <a:ahLst/>
              <a:cxnLst>
                <a:cxn ang="0">
                  <a:pos x="wd2" y="hd2"/>
                </a:cxn>
                <a:cxn ang="5400000">
                  <a:pos x="wd2" y="hd2"/>
                </a:cxn>
                <a:cxn ang="10800000">
                  <a:pos x="wd2" y="hd2"/>
                </a:cxn>
                <a:cxn ang="16200000">
                  <a:pos x="wd2" y="hd2"/>
                </a:cxn>
              </a:cxnLst>
              <a:rect l="0" t="0" r="r" b="b"/>
              <a:pathLst>
                <a:path w="21483" h="21600"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chemeClr val="accent3"/>
            </a:solidFill>
            <a:ln w="12700" cap="flat">
              <a:noFill/>
              <a:miter lim="400000"/>
            </a:ln>
            <a:effectLst/>
          </p:spPr>
          <p:txBody>
            <a:bodyPr wrap="square" lIns="35719" tIns="35719" rIns="35719" bIns="35719" numCol="1" anchor="ctr">
              <a:noAutofit/>
            </a:bodyPr>
            <a:lstStyle/>
            <a:p>
              <a:pPr algn="ctr" defTabSz="410766" hangingPunct="0">
                <a:defRPr sz="3000">
                  <a:solidFill>
                    <a:srgbClr val="FFFFFF"/>
                  </a:solidFill>
                  <a:latin typeface="Helvetica Neue Medium"/>
                  <a:ea typeface="Helvetica Neue Medium"/>
                  <a:cs typeface="Helvetica Neue Medium"/>
                  <a:sym typeface="Helvetica Neue Medium"/>
                </a:defRPr>
              </a:pPr>
              <a:endParaRPr sz="1500" kern="0">
                <a:solidFill>
                  <a:srgbClr val="FFFFFF"/>
                </a:solidFill>
                <a:latin typeface="Helvetica Neue Medium"/>
                <a:sym typeface="Helvetica Neue Medium"/>
              </a:endParaRPr>
            </a:p>
          </p:txBody>
        </p:sp>
        <p:sp>
          <p:nvSpPr>
            <p:cNvPr id="337" name="amazon.com certificate…"/>
            <p:cNvSpPr/>
            <p:nvPr/>
          </p:nvSpPr>
          <p:spPr>
            <a:xfrm>
              <a:off x="2663913" y="292776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numCol="1" anchor="ctr">
              <a:spAutoFit/>
            </a:bodyPr>
            <a:lstStyle/>
            <a:p>
              <a:pPr algn="ctr" defTabSz="410766" hangingPunct="0">
                <a:defRPr sz="3200" b="1">
                  <a:solidFill>
                    <a:srgbClr val="000000"/>
                  </a:solidFill>
                </a:defRPr>
              </a:pPr>
              <a:r>
                <a:rPr sz="1600" b="1" u="sng" kern="0">
                  <a:solidFill>
                    <a:srgbClr val="000000"/>
                  </a:solidFill>
                  <a:latin typeface="Helvetica Neue"/>
                  <a:sym typeface="Helvetica Neue"/>
                  <a:hlinkClick r:id="rId3"/>
                </a:rPr>
                <a:t>amazon.com</a:t>
              </a:r>
              <a:r>
                <a:rPr sz="1600" b="1" kern="0">
                  <a:solidFill>
                    <a:srgbClr val="000000"/>
                  </a:solidFill>
                  <a:latin typeface="Helvetica Neue"/>
                  <a:sym typeface="Helvetica Neue"/>
                </a:rPr>
                <a:t> certificate</a:t>
              </a:r>
            </a:p>
            <a:p>
              <a:pPr algn="ctr" defTabSz="410766" hangingPunct="0">
                <a:defRPr sz="3200" b="1">
                  <a:solidFill>
                    <a:srgbClr val="000000"/>
                  </a:solidFill>
                </a:defRPr>
              </a:pPr>
              <a:r>
                <a:rPr sz="1600" b="1" kern="0">
                  <a:solidFill>
                    <a:srgbClr val="000000"/>
                  </a:solidFill>
                  <a:latin typeface="Helvetica Neue"/>
                  <a:sym typeface="Helvetica Neue"/>
                </a:rPr>
                <a:t>(AZ’s public key + CA’s sig)</a:t>
              </a:r>
            </a:p>
          </p:txBody>
        </p:sp>
      </p:grpSp>
      <p:grpSp>
        <p:nvGrpSpPr>
          <p:cNvPr id="341" name="Group"/>
          <p:cNvGrpSpPr/>
          <p:nvPr/>
        </p:nvGrpSpPr>
        <p:grpSpPr>
          <a:xfrm>
            <a:off x="8291460" y="5501572"/>
            <a:ext cx="1483708" cy="773627"/>
            <a:chOff x="0" y="0"/>
            <a:chExt cx="2967414" cy="1547252"/>
          </a:xfrm>
        </p:grpSpPr>
        <p:sp>
          <p:nvSpPr>
            <p:cNvPr id="339" name="Skeleton Key"/>
            <p:cNvSpPr/>
            <p:nvPr/>
          </p:nvSpPr>
          <p:spPr>
            <a:xfrm>
              <a:off x="406729" y="0"/>
              <a:ext cx="2153954" cy="824380"/>
            </a:xfrm>
            <a:custGeom>
              <a:avLst/>
              <a:gdLst/>
              <a:ahLst/>
              <a:cxnLst>
                <a:cxn ang="0">
                  <a:pos x="wd2" y="hd2"/>
                </a:cxn>
                <a:cxn ang="5400000">
                  <a:pos x="wd2" y="hd2"/>
                </a:cxn>
                <a:cxn ang="10800000">
                  <a:pos x="wd2" y="hd2"/>
                </a:cxn>
                <a:cxn ang="16200000">
                  <a:pos x="wd2" y="hd2"/>
                </a:cxn>
              </a:cxnLst>
              <a:rect l="0" t="0" r="r" b="b"/>
              <a:pathLst>
                <a:path w="21600" h="21600" extrusionOk="0">
                  <a:moveTo>
                    <a:pt x="3046" y="0"/>
                  </a:moveTo>
                  <a:cubicBezTo>
                    <a:pt x="1367" y="0"/>
                    <a:pt x="0" y="4839"/>
                    <a:pt x="0" y="10802"/>
                  </a:cubicBezTo>
                  <a:cubicBezTo>
                    <a:pt x="0" y="16765"/>
                    <a:pt x="1361" y="21600"/>
                    <a:pt x="3046" y="21600"/>
                  </a:cubicBezTo>
                  <a:cubicBezTo>
                    <a:pt x="4451" y="21600"/>
                    <a:pt x="5635" y="18226"/>
                    <a:pt x="5984" y="13641"/>
                  </a:cubicBezTo>
                  <a:cubicBezTo>
                    <a:pt x="6017" y="13191"/>
                    <a:pt x="6174" y="12868"/>
                    <a:pt x="6346" y="12868"/>
                  </a:cubicBezTo>
                  <a:lnTo>
                    <a:pt x="6953" y="12868"/>
                  </a:lnTo>
                  <a:lnTo>
                    <a:pt x="6953" y="13193"/>
                  </a:lnTo>
                  <a:cubicBezTo>
                    <a:pt x="6953" y="13643"/>
                    <a:pt x="7094" y="14006"/>
                    <a:pt x="7266" y="14006"/>
                  </a:cubicBezTo>
                  <a:cubicBezTo>
                    <a:pt x="7438" y="14006"/>
                    <a:pt x="7579" y="13643"/>
                    <a:pt x="7579" y="13193"/>
                  </a:cubicBezTo>
                  <a:lnTo>
                    <a:pt x="7579" y="12868"/>
                  </a:lnTo>
                  <a:lnTo>
                    <a:pt x="15679" y="12868"/>
                  </a:lnTo>
                  <a:lnTo>
                    <a:pt x="15679" y="13193"/>
                  </a:lnTo>
                  <a:cubicBezTo>
                    <a:pt x="15679" y="13643"/>
                    <a:pt x="15818" y="14006"/>
                    <a:pt x="15991" y="14006"/>
                  </a:cubicBezTo>
                  <a:cubicBezTo>
                    <a:pt x="16163" y="14006"/>
                    <a:pt x="16303" y="13643"/>
                    <a:pt x="16303" y="13193"/>
                  </a:cubicBezTo>
                  <a:lnTo>
                    <a:pt x="16303" y="12868"/>
                  </a:lnTo>
                  <a:lnTo>
                    <a:pt x="17901" y="12868"/>
                  </a:lnTo>
                  <a:cubicBezTo>
                    <a:pt x="17966" y="12868"/>
                    <a:pt x="18021" y="13011"/>
                    <a:pt x="18021" y="13180"/>
                  </a:cubicBezTo>
                  <a:lnTo>
                    <a:pt x="18021" y="16287"/>
                  </a:lnTo>
                  <a:cubicBezTo>
                    <a:pt x="18021" y="16456"/>
                    <a:pt x="17966" y="16594"/>
                    <a:pt x="17901" y="16594"/>
                  </a:cubicBezTo>
                  <a:lnTo>
                    <a:pt x="17810" y="16594"/>
                  </a:lnTo>
                  <a:cubicBezTo>
                    <a:pt x="17746" y="16594"/>
                    <a:pt x="17691" y="16738"/>
                    <a:pt x="17691" y="16906"/>
                  </a:cubicBezTo>
                  <a:lnTo>
                    <a:pt x="17691" y="18717"/>
                  </a:lnTo>
                  <a:cubicBezTo>
                    <a:pt x="17691" y="18886"/>
                    <a:pt x="17746" y="19029"/>
                    <a:pt x="17810" y="19029"/>
                  </a:cubicBezTo>
                  <a:lnTo>
                    <a:pt x="18618" y="19029"/>
                  </a:lnTo>
                  <a:cubicBezTo>
                    <a:pt x="18682" y="19029"/>
                    <a:pt x="18736" y="18886"/>
                    <a:pt x="18736" y="18717"/>
                  </a:cubicBezTo>
                  <a:lnTo>
                    <a:pt x="18736" y="17649"/>
                  </a:lnTo>
                  <a:cubicBezTo>
                    <a:pt x="18736" y="17480"/>
                    <a:pt x="18790" y="17342"/>
                    <a:pt x="18855" y="17342"/>
                  </a:cubicBezTo>
                  <a:lnTo>
                    <a:pt x="19237" y="17342"/>
                  </a:lnTo>
                  <a:cubicBezTo>
                    <a:pt x="19301" y="17342"/>
                    <a:pt x="19355" y="17480"/>
                    <a:pt x="19355" y="17649"/>
                  </a:cubicBezTo>
                  <a:lnTo>
                    <a:pt x="19355" y="18717"/>
                  </a:lnTo>
                  <a:cubicBezTo>
                    <a:pt x="19355" y="18886"/>
                    <a:pt x="19409" y="19029"/>
                    <a:pt x="19474" y="19029"/>
                  </a:cubicBezTo>
                  <a:lnTo>
                    <a:pt x="20281" y="19029"/>
                  </a:lnTo>
                  <a:cubicBezTo>
                    <a:pt x="20346" y="19029"/>
                    <a:pt x="20399" y="18886"/>
                    <a:pt x="20399" y="18717"/>
                  </a:cubicBezTo>
                  <a:lnTo>
                    <a:pt x="20399" y="16906"/>
                  </a:lnTo>
                  <a:cubicBezTo>
                    <a:pt x="20399" y="16738"/>
                    <a:pt x="20346" y="16594"/>
                    <a:pt x="20281" y="16594"/>
                  </a:cubicBezTo>
                  <a:lnTo>
                    <a:pt x="20189" y="16594"/>
                  </a:lnTo>
                  <a:cubicBezTo>
                    <a:pt x="20124" y="16594"/>
                    <a:pt x="20071" y="16456"/>
                    <a:pt x="20071" y="16287"/>
                  </a:cubicBezTo>
                  <a:lnTo>
                    <a:pt x="20071" y="13180"/>
                  </a:lnTo>
                  <a:cubicBezTo>
                    <a:pt x="20071" y="13011"/>
                    <a:pt x="20124" y="12868"/>
                    <a:pt x="20189" y="12868"/>
                  </a:cubicBezTo>
                  <a:lnTo>
                    <a:pt x="21324" y="12868"/>
                  </a:lnTo>
                  <a:cubicBezTo>
                    <a:pt x="21475" y="12868"/>
                    <a:pt x="21600" y="12545"/>
                    <a:pt x="21600" y="12151"/>
                  </a:cubicBezTo>
                  <a:lnTo>
                    <a:pt x="21600" y="9453"/>
                  </a:lnTo>
                  <a:cubicBezTo>
                    <a:pt x="21589" y="9059"/>
                    <a:pt x="21465" y="8732"/>
                    <a:pt x="21314" y="8732"/>
                  </a:cubicBezTo>
                  <a:lnTo>
                    <a:pt x="16303" y="8732"/>
                  </a:lnTo>
                  <a:lnTo>
                    <a:pt x="16303" y="8411"/>
                  </a:lnTo>
                  <a:cubicBezTo>
                    <a:pt x="16303" y="7961"/>
                    <a:pt x="16163" y="7594"/>
                    <a:pt x="15991" y="7594"/>
                  </a:cubicBezTo>
                  <a:cubicBezTo>
                    <a:pt x="15818" y="7594"/>
                    <a:pt x="15679" y="7961"/>
                    <a:pt x="15679" y="8411"/>
                  </a:cubicBezTo>
                  <a:lnTo>
                    <a:pt x="15679" y="8732"/>
                  </a:lnTo>
                  <a:lnTo>
                    <a:pt x="7579" y="8732"/>
                  </a:lnTo>
                  <a:lnTo>
                    <a:pt x="7579" y="8411"/>
                  </a:lnTo>
                  <a:cubicBezTo>
                    <a:pt x="7579" y="7961"/>
                    <a:pt x="7438" y="7594"/>
                    <a:pt x="7266" y="7594"/>
                  </a:cubicBezTo>
                  <a:cubicBezTo>
                    <a:pt x="7094" y="7594"/>
                    <a:pt x="6953" y="7961"/>
                    <a:pt x="6953" y="8411"/>
                  </a:cubicBezTo>
                  <a:lnTo>
                    <a:pt x="6953" y="8732"/>
                  </a:lnTo>
                  <a:lnTo>
                    <a:pt x="6346" y="8732"/>
                  </a:lnTo>
                  <a:cubicBezTo>
                    <a:pt x="6174" y="8732"/>
                    <a:pt x="6017" y="8409"/>
                    <a:pt x="5984" y="7959"/>
                  </a:cubicBezTo>
                  <a:cubicBezTo>
                    <a:pt x="5635" y="3374"/>
                    <a:pt x="4451" y="0"/>
                    <a:pt x="3046" y="0"/>
                  </a:cubicBezTo>
                  <a:close/>
                  <a:moveTo>
                    <a:pt x="3041" y="3054"/>
                  </a:moveTo>
                  <a:cubicBezTo>
                    <a:pt x="3843" y="3054"/>
                    <a:pt x="4494" y="5062"/>
                    <a:pt x="4494" y="7537"/>
                  </a:cubicBezTo>
                  <a:cubicBezTo>
                    <a:pt x="4494" y="8521"/>
                    <a:pt x="4392" y="9438"/>
                    <a:pt x="4220" y="10169"/>
                  </a:cubicBezTo>
                  <a:cubicBezTo>
                    <a:pt x="4129" y="10549"/>
                    <a:pt x="4129" y="11054"/>
                    <a:pt x="4220" y="11448"/>
                  </a:cubicBezTo>
                  <a:cubicBezTo>
                    <a:pt x="4392" y="12194"/>
                    <a:pt x="4494" y="13092"/>
                    <a:pt x="4494" y="14076"/>
                  </a:cubicBezTo>
                  <a:cubicBezTo>
                    <a:pt x="4494" y="16551"/>
                    <a:pt x="3843" y="18563"/>
                    <a:pt x="3041" y="18563"/>
                  </a:cubicBezTo>
                  <a:cubicBezTo>
                    <a:pt x="2239" y="18563"/>
                    <a:pt x="1588" y="16551"/>
                    <a:pt x="1588" y="14076"/>
                  </a:cubicBezTo>
                  <a:cubicBezTo>
                    <a:pt x="1588" y="13092"/>
                    <a:pt x="1690" y="12179"/>
                    <a:pt x="1862" y="11448"/>
                  </a:cubicBezTo>
                  <a:cubicBezTo>
                    <a:pt x="1953" y="11054"/>
                    <a:pt x="1953" y="10563"/>
                    <a:pt x="1862" y="10169"/>
                  </a:cubicBezTo>
                  <a:cubicBezTo>
                    <a:pt x="1690" y="9424"/>
                    <a:pt x="1588" y="8521"/>
                    <a:pt x="1588" y="7537"/>
                  </a:cubicBezTo>
                  <a:cubicBezTo>
                    <a:pt x="1588" y="5062"/>
                    <a:pt x="2239" y="3054"/>
                    <a:pt x="3041" y="3054"/>
                  </a:cubicBezTo>
                  <a:close/>
                </a:path>
              </a:pathLst>
            </a:custGeom>
            <a:solidFill>
              <a:schemeClr val="accent3"/>
            </a:solidFill>
            <a:ln w="12700" cap="flat">
              <a:noFill/>
              <a:miter lim="400000"/>
            </a:ln>
            <a:effectLst/>
          </p:spPr>
          <p:txBody>
            <a:bodyPr wrap="square" lIns="35719" tIns="35719" rIns="35719" bIns="35719" numCol="1" anchor="ctr">
              <a:noAutofit/>
            </a:bodyPr>
            <a:lstStyle/>
            <a:p>
              <a:pPr algn="ctr" defTabSz="410766" hangingPunct="0">
                <a:defRPr sz="3000">
                  <a:solidFill>
                    <a:srgbClr val="FFFFFF"/>
                  </a:solidFill>
                  <a:latin typeface="Helvetica Neue Medium"/>
                  <a:ea typeface="Helvetica Neue Medium"/>
                  <a:cs typeface="Helvetica Neue Medium"/>
                  <a:sym typeface="Helvetica Neue Medium"/>
                </a:defRPr>
              </a:pPr>
              <a:endParaRPr sz="1500" kern="0">
                <a:solidFill>
                  <a:srgbClr val="FFFFFF"/>
                </a:solidFill>
                <a:latin typeface="Helvetica Neue Medium"/>
                <a:sym typeface="Helvetica Neue Medium"/>
              </a:endParaRPr>
            </a:p>
          </p:txBody>
        </p:sp>
        <p:sp>
          <p:nvSpPr>
            <p:cNvPr id="340" name="CA public key"/>
            <p:cNvSpPr/>
            <p:nvPr/>
          </p:nvSpPr>
          <p:spPr>
            <a:xfrm>
              <a:off x="0" y="910539"/>
              <a:ext cx="2967414" cy="63671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b="1">
                  <a:solidFill>
                    <a:srgbClr val="000000"/>
                  </a:solidFill>
                </a:defRPr>
              </a:lvl1pPr>
            </a:lstStyle>
            <a:p>
              <a:pPr algn="ctr" defTabSz="410766" hangingPunct="0"/>
              <a:r>
                <a:rPr sz="1600" kern="0">
                  <a:latin typeface="Helvetica Neue"/>
                  <a:sym typeface="Helvetica Neue"/>
                </a:rPr>
                <a:t>CA public key</a:t>
              </a:r>
            </a:p>
          </p:txBody>
        </p:sp>
      </p:gr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path" presetSubtype="0" accel="50000" decel="50000" fill="hold" nodeType="clickEffect">
                                  <p:stCondLst>
                                    <p:cond delay="0"/>
                                  </p:stCondLst>
                                  <p:childTnLst>
                                    <p:animMotion origin="layout" path="M 0.000000 0.000000 L 0.416145 -0.306245" pathEditMode="relative">
                                      <p:cBhvr>
                                        <p:cTn id="6" dur="1000" fill="hold"/>
                                        <p:tgtEl>
                                          <p:spTgt spid="315"/>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path" presetSubtype="0" accel="50000" decel="50000" fill="hold" nodeType="clickEffect">
                                  <p:stCondLst>
                                    <p:cond delay="0"/>
                                  </p:stCondLst>
                                  <p:childTnLst>
                                    <p:animMotion origin="layout" path="M 0.000000 0.000000 L 0.376643 -0.379906" pathEditMode="relative">
                                      <p:cBhvr>
                                        <p:cTn id="10" dur="1000" fill="hold"/>
                                        <p:tgtEl>
                                          <p:spTgt spid="325"/>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path" presetSubtype="0" accel="50000" decel="50000" fill="hold" nodeType="clickEffect">
                                  <p:stCondLst>
                                    <p:cond delay="0"/>
                                  </p:stCondLst>
                                  <p:childTnLst>
                                    <p:animMotion origin="layout" path="M 0.000000 0.000000 L -0.098529 0.010216" pathEditMode="relative">
                                      <p:cBhvr>
                                        <p:cTn id="14" dur="1000" fill="hold"/>
                                        <p:tgtEl>
                                          <p:spTgt spid="329"/>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iterate>
                                    <p:tmAbs val="0"/>
                                  </p:iterate>
                                  <p:childTnLst>
                                    <p:set>
                                      <p:cBhvr>
                                        <p:cTn id="18" fill="hold">
                                          <p:stCondLst>
                                            <p:cond delay="0"/>
                                          </p:stCondLst>
                                        </p:cTn>
                                        <p:tgtEl>
                                          <p:spTgt spid="32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3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path" presetSubtype="0" accel="50000" decel="50000" fill="hold" nodeType="clickEffect">
                                  <p:stCondLst>
                                    <p:cond delay="0"/>
                                  </p:stCondLst>
                                  <p:childTnLst>
                                    <p:animMotion origin="layout" path="M 0.000000 0.000000 L -0.277267 0.596412" pathEditMode="relative">
                                      <p:cBhvr>
                                        <p:cTn id="26" dur="1000" fill="hold"/>
                                        <p:tgtEl>
                                          <p:spTgt spid="332"/>
                                        </p:tgtEl>
                                        <p:attrNameLst>
                                          <p:attrName>ppt_x</p:attrName>
                                          <p:attrName>ppt_y</p:attrName>
                                        </p:attrNameLst>
                                      </p:cBhvr>
                                    </p:animMotion>
                                  </p:childTnLst>
                                </p:cTn>
                              </p:par>
                            </p:childTnLst>
                          </p:cTn>
                        </p:par>
                        <p:par>
                          <p:cTn id="27" fill="hold">
                            <p:stCondLst>
                              <p:cond delay="1000"/>
                            </p:stCondLst>
                            <p:childTnLst>
                              <p:par>
                                <p:cTn id="28" presetID="1" presetClass="exit" presetSubtype="0" fill="hold" grpId="0" nodeType="afterEffect">
                                  <p:stCondLst>
                                    <p:cond delay="0"/>
                                  </p:stCondLst>
                                  <p:iterate>
                                    <p:tmAbs val="0"/>
                                  </p:iterate>
                                  <p:childTnLst>
                                    <p:set>
                                      <p:cBhvr>
                                        <p:cTn id="29" fill="hold">
                                          <p:stCondLst>
                                            <p:cond delay="0"/>
                                          </p:stCondLst>
                                        </p:cTn>
                                        <p:tgtEl>
                                          <p:spTgt spid="315"/>
                                        </p:tgtEl>
                                        <p:attrNameLst>
                                          <p:attrName>style.visibility</p:attrName>
                                        </p:attrNameLst>
                                      </p:cBhvr>
                                      <p:to>
                                        <p:strVal val="hidden"/>
                                      </p:to>
                                    </p:set>
                                  </p:childTnLst>
                                </p:cTn>
                              </p:par>
                            </p:childTnLst>
                          </p:cTn>
                        </p:par>
                        <p:par>
                          <p:cTn id="30" fill="hold">
                            <p:stCondLst>
                              <p:cond delay="1000"/>
                            </p:stCondLst>
                            <p:childTnLst>
                              <p:par>
                                <p:cTn id="31" presetID="1" presetClass="exit" presetSubtype="0" fill="hold" grpId="0" nodeType="afterEffect">
                                  <p:stCondLst>
                                    <p:cond delay="0"/>
                                  </p:stCondLst>
                                  <p:iterate>
                                    <p:tmAbs val="0"/>
                                  </p:iterate>
                                  <p:childTnLst>
                                    <p:set>
                                      <p:cBhvr>
                                        <p:cTn id="32" fill="hold">
                                          <p:stCondLst>
                                            <p:cond delay="0"/>
                                          </p:stCondLst>
                                        </p:cTn>
                                        <p:tgtEl>
                                          <p:spTgt spid="32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33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path" presetSubtype="0" accel="50000" decel="50000" fill="hold" nodeType="clickEffect">
                                  <p:stCondLst>
                                    <p:cond delay="0"/>
                                  </p:stCondLst>
                                  <p:childTnLst>
                                    <p:animMotion origin="layout" path="M 0.000000 0.000000 L 0.410866 -0.016778" pathEditMode="relative">
                                      <p:cBhvr>
                                        <p:cTn id="40" dur="1000" fill="hold"/>
                                        <p:tgtEl>
                                          <p:spTgt spid="33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5" grpId="0" animBg="1" advAuto="0"/>
      <p:bldP spid="325" grpId="0" animBg="1" advAuto="0"/>
      <p:bldP spid="329" grpId="0" animBg="1" advAuto="0"/>
      <p:bldP spid="332" grpId="0" animBg="1" advAuto="0"/>
      <p:bldP spid="338" grpId="0"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Certificate Authorities"/>
          <p:cNvSpPr txBox="1">
            <a:spLocks noGrp="1"/>
          </p:cNvSpPr>
          <p:nvPr>
            <p:ph type="title"/>
          </p:nvPr>
        </p:nvSpPr>
        <p:spPr>
          <a:prstGeom prst="rect">
            <a:avLst/>
          </a:prstGeom>
        </p:spPr>
        <p:txBody>
          <a:bodyPr/>
          <a:lstStyle/>
          <a:p>
            <a:r>
              <a:rPr dirty="0"/>
              <a:t>Certificate Authorities</a:t>
            </a:r>
            <a:r>
              <a:rPr lang="en-US" dirty="0"/>
              <a:t> are Implicitly Trusted</a:t>
            </a:r>
            <a:endParaRPr dirty="0"/>
          </a:p>
        </p:txBody>
      </p:sp>
      <p:sp>
        <p:nvSpPr>
          <p:cNvPr id="345" name="Note: We had to already know the CA's public key…"/>
          <p:cNvSpPr txBox="1">
            <a:spLocks noGrp="1"/>
          </p:cNvSpPr>
          <p:nvPr>
            <p:ph idx="1"/>
          </p:nvPr>
        </p:nvSpPr>
        <p:spPr>
          <a:xfrm>
            <a:off x="838200" y="1500160"/>
            <a:ext cx="5074085" cy="4351338"/>
          </a:xfrm>
          <a:prstGeom prst="rect">
            <a:avLst/>
          </a:prstGeom>
        </p:spPr>
        <p:txBody>
          <a:bodyPr/>
          <a:lstStyle/>
          <a:p>
            <a:r>
              <a:rPr lang="en-US" dirty="0"/>
              <a:t>For this to work, w</a:t>
            </a:r>
            <a:r>
              <a:rPr dirty="0"/>
              <a:t>e had to already know the CA's public key</a:t>
            </a:r>
          </a:p>
          <a:p>
            <a:r>
              <a:rPr dirty="0"/>
              <a:t>There are a small set of “root” CA’s (think: root DNS servers)</a:t>
            </a:r>
          </a:p>
          <a:p>
            <a:r>
              <a:rPr dirty="0"/>
              <a:t>Every computer/browser is shipped with these root CA public keys</a:t>
            </a:r>
          </a:p>
        </p:txBody>
      </p:sp>
      <p:pic>
        <p:nvPicPr>
          <p:cNvPr id="346" name="Image" descr="Image"/>
          <p:cNvPicPr>
            <a:picLocks noChangeAspect="1"/>
          </p:cNvPicPr>
          <p:nvPr/>
        </p:nvPicPr>
        <p:blipFill>
          <a:blip r:embed="rId3"/>
          <a:stretch>
            <a:fillRect/>
          </a:stretch>
        </p:blipFill>
        <p:spPr>
          <a:xfrm>
            <a:off x="6096000" y="2685995"/>
            <a:ext cx="5223868" cy="3321845"/>
          </a:xfrm>
          <a:prstGeom prst="rect">
            <a:avLst/>
          </a:prstGeom>
          <a:ln w="12700">
            <a:miter lim="400000"/>
          </a:ln>
        </p:spPr>
      </p:pic>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 grpId="0"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Certificate Authorities"/>
          <p:cNvSpPr txBox="1">
            <a:spLocks noGrp="1"/>
          </p:cNvSpPr>
          <p:nvPr>
            <p:ph type="title"/>
          </p:nvPr>
        </p:nvSpPr>
        <p:spPr>
          <a:prstGeom prst="rect">
            <a:avLst/>
          </a:prstGeom>
        </p:spPr>
        <p:txBody>
          <a:bodyPr>
            <a:normAutofit fontScale="90000"/>
          </a:bodyPr>
          <a:lstStyle/>
          <a:p>
            <a:r>
              <a:rPr lang="en-US" dirty="0"/>
              <a:t>What happens if a CA is compromised, and issues invalid certificates?</a:t>
            </a:r>
            <a:endParaRPr dirty="0"/>
          </a:p>
        </p:txBody>
      </p:sp>
      <p:pic>
        <p:nvPicPr>
          <p:cNvPr id="351" name="Image" descr="Image"/>
          <p:cNvPicPr>
            <a:picLocks noChangeAspect="1"/>
          </p:cNvPicPr>
          <p:nvPr/>
        </p:nvPicPr>
        <p:blipFill>
          <a:blip r:embed="rId3"/>
          <a:stretch>
            <a:fillRect/>
          </a:stretch>
        </p:blipFill>
        <p:spPr>
          <a:xfrm>
            <a:off x="6513911" y="1997123"/>
            <a:ext cx="5054204" cy="4598790"/>
          </a:xfrm>
          <a:prstGeom prst="rect">
            <a:avLst/>
          </a:prstGeom>
          <a:ln w="12700">
            <a:solidFill>
              <a:schemeClr val="tx1"/>
            </a:solidFill>
            <a:miter lim="400000"/>
          </a:ln>
        </p:spPr>
      </p:pic>
      <p:pic>
        <p:nvPicPr>
          <p:cNvPr id="352" name="Image" descr="Image"/>
          <p:cNvPicPr>
            <a:picLocks noChangeAspect="1"/>
          </p:cNvPicPr>
          <p:nvPr/>
        </p:nvPicPr>
        <p:blipFill>
          <a:blip r:embed="rId4"/>
          <a:stretch>
            <a:fillRect/>
          </a:stretch>
        </p:blipFill>
        <p:spPr>
          <a:xfrm>
            <a:off x="838200" y="1997123"/>
            <a:ext cx="4839891" cy="1669852"/>
          </a:xfrm>
          <a:prstGeom prst="rect">
            <a:avLst/>
          </a:prstGeom>
          <a:ln w="12700">
            <a:solidFill>
              <a:schemeClr val="tx1"/>
            </a:solidFill>
            <a:miter lim="400000"/>
          </a:ln>
        </p:spPr>
      </p:pic>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 grpId="0" animBg="1" advAuto="0"/>
      <p:bldP spid="352" grpId="0"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49D19-3787-E2A6-F56A-846C6CCC8526}"/>
              </a:ext>
            </a:extLst>
          </p:cNvPr>
          <p:cNvSpPr>
            <a:spLocks noGrp="1"/>
          </p:cNvSpPr>
          <p:nvPr>
            <p:ph type="title"/>
          </p:nvPr>
        </p:nvSpPr>
        <p:spPr/>
        <p:txBody>
          <a:bodyPr>
            <a:normAutofit/>
          </a:bodyPr>
          <a:lstStyle/>
          <a:p>
            <a:r>
              <a:rPr lang="en-US" dirty="0"/>
              <a:t>You can do this for your website for free</a:t>
            </a:r>
          </a:p>
        </p:txBody>
      </p:sp>
      <p:sp>
        <p:nvSpPr>
          <p:cNvPr id="3" name="Text Placeholder 2">
            <a:extLst>
              <a:ext uri="{FF2B5EF4-FFF2-40B4-BE49-F238E27FC236}">
                <a16:creationId xmlns:a16="http://schemas.microsoft.com/office/drawing/2014/main" id="{E2107AB7-455D-3A5F-17C4-DD392607D27B}"/>
              </a:ext>
            </a:extLst>
          </p:cNvPr>
          <p:cNvSpPr>
            <a:spLocks noGrp="1"/>
          </p:cNvSpPr>
          <p:nvPr>
            <p:ph idx="1"/>
          </p:nvPr>
        </p:nvSpPr>
        <p:spPr/>
        <p:txBody>
          <a:bodyPr>
            <a:normAutofit/>
          </a:bodyPr>
          <a:lstStyle/>
          <a:p>
            <a:r>
              <a:rPr lang="en-US" dirty="0"/>
              <a:t>letsencrypt.com</a:t>
            </a:r>
          </a:p>
        </p:txBody>
      </p:sp>
      <p:pic>
        <p:nvPicPr>
          <p:cNvPr id="10" name="Picture 9">
            <a:extLst>
              <a:ext uri="{FF2B5EF4-FFF2-40B4-BE49-F238E27FC236}">
                <a16:creationId xmlns:a16="http://schemas.microsoft.com/office/drawing/2014/main" id="{F50B0895-0402-5519-DDE9-AA6C17771A27}"/>
              </a:ext>
            </a:extLst>
          </p:cNvPr>
          <p:cNvPicPr>
            <a:picLocks noChangeAspect="1"/>
          </p:cNvPicPr>
          <p:nvPr/>
        </p:nvPicPr>
        <p:blipFill>
          <a:blip r:embed="rId2"/>
          <a:stretch>
            <a:fillRect/>
          </a:stretch>
        </p:blipFill>
        <p:spPr>
          <a:xfrm>
            <a:off x="2269331" y="2071069"/>
            <a:ext cx="8529638" cy="3619500"/>
          </a:xfrm>
          <a:prstGeom prst="rect">
            <a:avLst/>
          </a:prstGeom>
          <a:ln>
            <a:solidFill>
              <a:schemeClr val="tx1"/>
            </a:solidFill>
          </a:ln>
        </p:spPr>
      </p:pic>
    </p:spTree>
    <p:extLst>
      <p:ext uri="{BB962C8B-B14F-4D97-AF65-F5344CB8AC3E}">
        <p14:creationId xmlns:p14="http://schemas.microsoft.com/office/powerpoint/2010/main" val="7855837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Broken Authentication + Access Control"/>
          <p:cNvSpPr txBox="1">
            <a:spLocks noGrp="1"/>
          </p:cNvSpPr>
          <p:nvPr>
            <p:ph type="title"/>
          </p:nvPr>
        </p:nvSpPr>
        <p:spPr>
          <a:prstGeom prst="rect">
            <a:avLst/>
          </a:prstGeom>
        </p:spPr>
        <p:txBody>
          <a:bodyPr/>
          <a:lstStyle/>
          <a:p>
            <a:r>
              <a:rPr lang="en-US" dirty="0"/>
              <a:t>Other mitigations for access-control threats</a:t>
            </a:r>
            <a:endParaRPr dirty="0"/>
          </a:p>
        </p:txBody>
      </p:sp>
      <p:sp>
        <p:nvSpPr>
          <p:cNvPr id="222" name="Implement multi-factor authentication…"/>
          <p:cNvSpPr txBox="1">
            <a:spLocks noGrp="1"/>
          </p:cNvSpPr>
          <p:nvPr>
            <p:ph idx="1"/>
          </p:nvPr>
        </p:nvSpPr>
        <p:spPr>
          <a:prstGeom prst="rect">
            <a:avLst/>
          </a:prstGeom>
        </p:spPr>
        <p:txBody>
          <a:bodyPr/>
          <a:lstStyle/>
          <a:p>
            <a:r>
              <a:rPr dirty="0"/>
              <a:t>Implement multi-factor authentication</a:t>
            </a:r>
          </a:p>
          <a:p>
            <a:r>
              <a:rPr lang="en-US" dirty="0"/>
              <a:t>Make sure passwords are not weak, have not been compromised.</a:t>
            </a:r>
            <a:endParaRPr dirty="0"/>
          </a:p>
          <a:p>
            <a:r>
              <a:rPr dirty="0"/>
              <a:t>Apply per-record access control</a:t>
            </a:r>
            <a:r>
              <a:rPr lang="en-US" dirty="0"/>
              <a:t> </a:t>
            </a:r>
          </a:p>
          <a:p>
            <a:pPr lvl="1"/>
            <a:r>
              <a:rPr lang="en-US" dirty="0"/>
              <a:t>Principle of least privilege</a:t>
            </a:r>
            <a:endParaRPr dirty="0"/>
          </a:p>
          <a:p>
            <a:r>
              <a:rPr dirty="0"/>
              <a:t>Harden </a:t>
            </a:r>
            <a:r>
              <a:rPr lang="en-US" dirty="0"/>
              <a:t>pathways for </a:t>
            </a:r>
            <a:r>
              <a:rPr dirty="0"/>
              <a:t>account creation, password reset</a:t>
            </a:r>
            <a:r>
              <a:rPr lang="en-US" dirty="0"/>
              <a:t>.</a:t>
            </a:r>
            <a:endParaRPr dirty="0"/>
          </a:p>
          <a:p>
            <a:r>
              <a:rPr lang="en-US" dirty="0"/>
              <a:t>Use an expert vendor, like Auth0, to handle login</a:t>
            </a:r>
          </a:p>
          <a:p>
            <a:pPr lvl="1"/>
            <a:r>
              <a:rPr lang="en-US" dirty="0"/>
              <a:t>They can do it better than you can.</a:t>
            </a:r>
            <a:endParaRPr dirty="0"/>
          </a:p>
        </p:txBody>
      </p:sp>
    </p:spTree>
    <p:extLst>
      <p:ext uri="{BB962C8B-B14F-4D97-AF65-F5344CB8AC3E}">
        <p14:creationId xmlns:p14="http://schemas.microsoft.com/office/powerpoint/2010/main" val="2454466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5EE76-9285-238F-5EE7-FE6F356AA0D1}"/>
              </a:ext>
            </a:extLst>
          </p:cNvPr>
          <p:cNvSpPr>
            <a:spLocks noGrp="1"/>
          </p:cNvSpPr>
          <p:nvPr>
            <p:ph type="title"/>
          </p:nvPr>
        </p:nvSpPr>
        <p:spPr/>
        <p:txBody>
          <a:bodyPr/>
          <a:lstStyle/>
          <a:p>
            <a:r>
              <a:rPr lang="en-US" dirty="0"/>
              <a:t>Security: Basic Vocabulary (1)</a:t>
            </a:r>
          </a:p>
        </p:txBody>
      </p:sp>
      <p:sp>
        <p:nvSpPr>
          <p:cNvPr id="3" name="Content Placeholder 2">
            <a:extLst>
              <a:ext uri="{FF2B5EF4-FFF2-40B4-BE49-F238E27FC236}">
                <a16:creationId xmlns:a16="http://schemas.microsoft.com/office/drawing/2014/main" id="{51FF7043-E4F9-A17C-F3B8-FD58CA6A73D6}"/>
              </a:ext>
            </a:extLst>
          </p:cNvPr>
          <p:cNvSpPr>
            <a:spLocks noGrp="1"/>
          </p:cNvSpPr>
          <p:nvPr>
            <p:ph idx="1"/>
          </p:nvPr>
        </p:nvSpPr>
        <p:spPr/>
        <p:txBody>
          <a:bodyPr/>
          <a:lstStyle/>
          <a:p>
            <a:r>
              <a:rPr lang="en-US" dirty="0"/>
              <a:t>Security is a set of non-functional requirements (sometimes called “CIA”):</a:t>
            </a:r>
          </a:p>
          <a:p>
            <a:r>
              <a:rPr lang="en-US" dirty="0"/>
              <a:t>Confidentiality: is information disclosed to unauthorized individuals?</a:t>
            </a:r>
          </a:p>
          <a:p>
            <a:r>
              <a:rPr lang="en-US" dirty="0"/>
              <a:t>Integrity: is code or data tampered with?</a:t>
            </a:r>
          </a:p>
          <a:p>
            <a:r>
              <a:rPr lang="en-US" dirty="0"/>
              <a:t>Availability: is the system accessible and usable?</a:t>
            </a:r>
          </a:p>
          <a:p>
            <a:endParaRPr lang="en-US" dirty="0"/>
          </a:p>
        </p:txBody>
      </p:sp>
      <p:sp>
        <p:nvSpPr>
          <p:cNvPr id="4" name="Slide Number Placeholder 3">
            <a:extLst>
              <a:ext uri="{FF2B5EF4-FFF2-40B4-BE49-F238E27FC236}">
                <a16:creationId xmlns:a16="http://schemas.microsoft.com/office/drawing/2014/main" id="{87774AF4-9C48-112F-56C4-79515273B15D}"/>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7475191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0DF76-386D-3C7A-7E47-3D99278CCEE6}"/>
              </a:ext>
            </a:extLst>
          </p:cNvPr>
          <p:cNvSpPr>
            <a:spLocks noGrp="1"/>
          </p:cNvSpPr>
          <p:nvPr>
            <p:ph type="title"/>
          </p:nvPr>
        </p:nvSpPr>
        <p:spPr/>
        <p:txBody>
          <a:bodyPr/>
          <a:lstStyle/>
          <a:p>
            <a:r>
              <a:rPr lang="en-US" dirty="0"/>
              <a:t>Vulnerability 4: Supply-Chain Attacks</a:t>
            </a:r>
          </a:p>
        </p:txBody>
      </p:sp>
      <p:sp>
        <p:nvSpPr>
          <p:cNvPr id="3" name="Content Placeholder 2">
            <a:extLst>
              <a:ext uri="{FF2B5EF4-FFF2-40B4-BE49-F238E27FC236}">
                <a16:creationId xmlns:a16="http://schemas.microsoft.com/office/drawing/2014/main" id="{60B71892-19E8-4563-4834-8C1CE1C46F4F}"/>
              </a:ext>
            </a:extLst>
          </p:cNvPr>
          <p:cNvSpPr>
            <a:spLocks noGrp="1"/>
          </p:cNvSpPr>
          <p:nvPr>
            <p:ph idx="1"/>
          </p:nvPr>
        </p:nvSpPr>
        <p:spPr>
          <a:xfrm>
            <a:off x="838199" y="1500160"/>
            <a:ext cx="6551423" cy="4351338"/>
          </a:xfrm>
        </p:spPr>
        <p:txBody>
          <a:bodyPr/>
          <a:lstStyle/>
          <a:p>
            <a:r>
              <a:rPr lang="en-US" dirty="0"/>
              <a:t>Do we trust our own code? </a:t>
            </a:r>
          </a:p>
          <a:p>
            <a:r>
              <a:rPr lang="en-US" dirty="0"/>
              <a:t>Third-party code provides an attack vector</a:t>
            </a:r>
          </a:p>
          <a:p>
            <a:endParaRPr lang="en-US" dirty="0"/>
          </a:p>
        </p:txBody>
      </p:sp>
    </p:spTree>
    <p:extLst>
      <p:ext uri="{BB962C8B-B14F-4D97-AF65-F5344CB8AC3E}">
        <p14:creationId xmlns:p14="http://schemas.microsoft.com/office/powerpoint/2010/main" val="25948901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normAutofit/>
          </a:bodyPr>
          <a:lstStyle/>
          <a:p>
            <a:r>
              <a:rPr lang="en-US" dirty="0"/>
              <a:t>The software supply chain has many points of weakness</a:t>
            </a:r>
          </a:p>
        </p:txBody>
      </p:sp>
      <p:sp>
        <p:nvSpPr>
          <p:cNvPr id="7" name="In-house code">
            <a:extLst>
              <a:ext uri="{FF2B5EF4-FFF2-40B4-BE49-F238E27FC236}">
                <a16:creationId xmlns:a16="http://schemas.microsoft.com/office/drawing/2014/main" id="{D1E1B8A0-3925-C448-8330-AC7A6EAEE4D0}"/>
              </a:ext>
            </a:extLst>
          </p:cNvPr>
          <p:cNvSpPr/>
          <p:nvPr/>
        </p:nvSpPr>
        <p:spPr>
          <a:xfrm>
            <a:off x="1651339" y="4211067"/>
            <a:ext cx="1596047" cy="115938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b="1" dirty="0">
                <a:latin typeface="Helvetica" panose="020B0604020202020204" pitchFamily="34" charset="0"/>
                <a:cs typeface="Helvetica" panose="020B0604020202020204" pitchFamily="34" charset="0"/>
              </a:rPr>
              <a:t>In-house code</a:t>
            </a:r>
          </a:p>
        </p:txBody>
      </p:sp>
      <p:sp>
        <p:nvSpPr>
          <p:cNvPr id="8" name="Line">
            <a:extLst>
              <a:ext uri="{FF2B5EF4-FFF2-40B4-BE49-F238E27FC236}">
                <a16:creationId xmlns:a16="http://schemas.microsoft.com/office/drawing/2014/main" id="{254D5A7A-06FC-E94D-8F35-1718B25ACEDE}"/>
              </a:ext>
            </a:extLst>
          </p:cNvPr>
          <p:cNvSpPr/>
          <p:nvPr/>
        </p:nvSpPr>
        <p:spPr>
          <a:xfrm>
            <a:off x="5984368" y="4016283"/>
            <a:ext cx="864751"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9" name="External dependencies">
            <a:extLst>
              <a:ext uri="{FF2B5EF4-FFF2-40B4-BE49-F238E27FC236}">
                <a16:creationId xmlns:a16="http://schemas.microsoft.com/office/drawing/2014/main" id="{477771BA-0037-A54A-B32B-8D506F4C4D90}"/>
              </a:ext>
            </a:extLst>
          </p:cNvPr>
          <p:cNvSpPr/>
          <p:nvPr/>
        </p:nvSpPr>
        <p:spPr>
          <a:xfrm>
            <a:off x="1651339" y="2659223"/>
            <a:ext cx="1596047" cy="115938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b="1" dirty="0">
                <a:latin typeface="Helvetica" panose="020B0604020202020204" pitchFamily="34" charset="0"/>
                <a:cs typeface="Helvetica" panose="020B0604020202020204" pitchFamily="34" charset="0"/>
              </a:rPr>
              <a:t>External dependencies</a:t>
            </a:r>
          </a:p>
        </p:txBody>
      </p:sp>
      <p:sp>
        <p:nvSpPr>
          <p:cNvPr id="10" name="Build process">
            <a:extLst>
              <a:ext uri="{FF2B5EF4-FFF2-40B4-BE49-F238E27FC236}">
                <a16:creationId xmlns:a16="http://schemas.microsoft.com/office/drawing/2014/main" id="{5B4211AD-CD04-C24E-8406-ED7FA2E66A83}"/>
              </a:ext>
            </a:extLst>
          </p:cNvPr>
          <p:cNvSpPr/>
          <p:nvPr/>
        </p:nvSpPr>
        <p:spPr>
          <a:xfrm>
            <a:off x="4381439" y="3436594"/>
            <a:ext cx="1596047" cy="115938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b="1" dirty="0">
                <a:latin typeface="Helvetica" panose="020B0604020202020204" pitchFamily="34" charset="0"/>
                <a:cs typeface="Helvetica" panose="020B0604020202020204" pitchFamily="34" charset="0"/>
              </a:rPr>
              <a:t>Build process</a:t>
            </a:r>
          </a:p>
        </p:txBody>
      </p:sp>
      <p:sp>
        <p:nvSpPr>
          <p:cNvPr id="11" name="Operating environment">
            <a:extLst>
              <a:ext uri="{FF2B5EF4-FFF2-40B4-BE49-F238E27FC236}">
                <a16:creationId xmlns:a16="http://schemas.microsoft.com/office/drawing/2014/main" id="{6424DA7B-2403-B346-892B-0E7281781E3D}"/>
              </a:ext>
            </a:extLst>
          </p:cNvPr>
          <p:cNvSpPr/>
          <p:nvPr/>
        </p:nvSpPr>
        <p:spPr>
          <a:xfrm>
            <a:off x="9214917" y="3436594"/>
            <a:ext cx="1596047" cy="115938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b="1" dirty="0">
                <a:latin typeface="Helvetica" panose="020B0604020202020204" pitchFamily="34" charset="0"/>
                <a:cs typeface="Helvetica" panose="020B0604020202020204" pitchFamily="34" charset="0"/>
              </a:rPr>
              <a:t>Operating environment</a:t>
            </a:r>
          </a:p>
        </p:txBody>
      </p:sp>
      <p:sp>
        <p:nvSpPr>
          <p:cNvPr id="12" name="Line">
            <a:extLst>
              <a:ext uri="{FF2B5EF4-FFF2-40B4-BE49-F238E27FC236}">
                <a16:creationId xmlns:a16="http://schemas.microsoft.com/office/drawing/2014/main" id="{1C26C454-DC36-674A-BC0E-C3CD20203DD6}"/>
              </a:ext>
            </a:extLst>
          </p:cNvPr>
          <p:cNvSpPr/>
          <p:nvPr/>
        </p:nvSpPr>
        <p:spPr>
          <a:xfrm>
            <a:off x="3240247" y="3238913"/>
            <a:ext cx="1166722" cy="69070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3" name="Line">
            <a:extLst>
              <a:ext uri="{FF2B5EF4-FFF2-40B4-BE49-F238E27FC236}">
                <a16:creationId xmlns:a16="http://schemas.microsoft.com/office/drawing/2014/main" id="{E5F109F0-90DE-044D-A85C-F52BE94CDFCD}"/>
              </a:ext>
            </a:extLst>
          </p:cNvPr>
          <p:cNvSpPr/>
          <p:nvPr/>
        </p:nvSpPr>
        <p:spPr>
          <a:xfrm>
            <a:off x="8355502" y="4016283"/>
            <a:ext cx="864751" cy="1"/>
          </a:xfrm>
          <a:prstGeom prst="line">
            <a:avLst/>
          </a:prstGeom>
          <a:ln w="127000">
            <a:solidFill>
              <a:srgbClr val="000000"/>
            </a:solidFill>
            <a:miter lim="400000"/>
            <a:tailEnd type="triangle"/>
          </a:ln>
        </p:spPr>
        <p:txBody>
          <a:bodyPr lIns="25400" tIns="25400" rIns="25400" bIns="25400" anchor="ctr"/>
          <a:lstStyle/>
          <a:p>
            <a:endParaRPr sz="900"/>
          </a:p>
        </p:txBody>
      </p:sp>
      <p:sp>
        <p:nvSpPr>
          <p:cNvPr id="14" name="Distribution process (including updates)">
            <a:extLst>
              <a:ext uri="{FF2B5EF4-FFF2-40B4-BE49-F238E27FC236}">
                <a16:creationId xmlns:a16="http://schemas.microsoft.com/office/drawing/2014/main" id="{9C85A987-13DA-4644-955F-64725AF0DDF4}"/>
              </a:ext>
            </a:extLst>
          </p:cNvPr>
          <p:cNvSpPr/>
          <p:nvPr/>
        </p:nvSpPr>
        <p:spPr>
          <a:xfrm>
            <a:off x="6829928" y="3442944"/>
            <a:ext cx="1596047" cy="1159380"/>
          </a:xfrm>
          <a:prstGeom prst="rect">
            <a:avLst/>
          </a:prstGeom>
          <a:solidFill>
            <a:srgbClr val="00A1FF"/>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5400" tIns="25400" rIns="25400" bIns="25400" anchor="ctr"/>
          <a:lstStyle>
            <a:lvl1pPr defTabSz="825500">
              <a:defRPr sz="3200">
                <a:solidFill>
                  <a:srgbClr val="000000"/>
                </a:solidFill>
                <a:latin typeface="Helvetica Neue Medium"/>
                <a:ea typeface="Helvetica Neue Medium"/>
                <a:cs typeface="Helvetica Neue Medium"/>
                <a:sym typeface="Helvetica Neue Medium"/>
              </a:defRPr>
            </a:lvl1pPr>
          </a:lstStyle>
          <a:p>
            <a:pPr algn="ctr"/>
            <a:r>
              <a:rPr sz="1600" b="1" dirty="0">
                <a:latin typeface="Helvetica" panose="020B0604020202020204" pitchFamily="34" charset="0"/>
                <a:cs typeface="Helvetica" panose="020B0604020202020204" pitchFamily="34" charset="0"/>
              </a:rPr>
              <a:t>Distribution process (including updates)</a:t>
            </a:r>
          </a:p>
        </p:txBody>
      </p:sp>
      <p:sp>
        <p:nvSpPr>
          <p:cNvPr id="15" name="Line">
            <a:extLst>
              <a:ext uri="{FF2B5EF4-FFF2-40B4-BE49-F238E27FC236}">
                <a16:creationId xmlns:a16="http://schemas.microsoft.com/office/drawing/2014/main" id="{23464F13-DF10-5C4F-871B-E25B8E58262D}"/>
              </a:ext>
            </a:extLst>
          </p:cNvPr>
          <p:cNvSpPr/>
          <p:nvPr/>
        </p:nvSpPr>
        <p:spPr>
          <a:xfrm flipV="1">
            <a:off x="3274969" y="3967473"/>
            <a:ext cx="1099751" cy="787711"/>
          </a:xfrm>
          <a:prstGeom prst="line">
            <a:avLst/>
          </a:prstGeom>
          <a:ln w="127000">
            <a:solidFill>
              <a:srgbClr val="000000"/>
            </a:solidFill>
            <a:miter lim="400000"/>
            <a:tailEnd type="triangle"/>
          </a:ln>
        </p:spPr>
        <p:txBody>
          <a:bodyPr lIns="25400" tIns="25400" rIns="25400" bIns="25400" anchor="ctr"/>
          <a:lstStyle/>
          <a:p>
            <a:endParaRPr sz="900"/>
          </a:p>
        </p:txBody>
      </p:sp>
    </p:spTree>
    <p:extLst>
      <p:ext uri="{BB962C8B-B14F-4D97-AF65-F5344CB8AC3E}">
        <p14:creationId xmlns:p14="http://schemas.microsoft.com/office/powerpoint/2010/main" val="13136699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34E01-2FA1-197A-5356-A65E7B0A2B57}"/>
              </a:ext>
            </a:extLst>
          </p:cNvPr>
          <p:cNvSpPr>
            <a:spLocks noGrp="1"/>
          </p:cNvSpPr>
          <p:nvPr>
            <p:ph type="title"/>
          </p:nvPr>
        </p:nvSpPr>
        <p:spPr>
          <a:xfrm>
            <a:off x="838200" y="18255"/>
            <a:ext cx="6176375" cy="1325563"/>
          </a:xfrm>
        </p:spPr>
        <p:txBody>
          <a:bodyPr/>
          <a:lstStyle/>
          <a:p>
            <a:r>
              <a:rPr lang="en-US" dirty="0"/>
              <a:t>Example: the </a:t>
            </a:r>
            <a:r>
              <a:rPr lang="en-US" dirty="0" err="1"/>
              <a:t>eslint</a:t>
            </a:r>
            <a:r>
              <a:rPr lang="en-US" dirty="0"/>
              <a:t>-scope attack (2018)</a:t>
            </a:r>
          </a:p>
        </p:txBody>
      </p:sp>
      <p:sp>
        <p:nvSpPr>
          <p:cNvPr id="5" name="Content Placeholder 4">
            <a:extLst>
              <a:ext uri="{FF2B5EF4-FFF2-40B4-BE49-F238E27FC236}">
                <a16:creationId xmlns:a16="http://schemas.microsoft.com/office/drawing/2014/main" id="{A9C9FA64-1787-F504-C428-FB53B1BE993D}"/>
              </a:ext>
            </a:extLst>
          </p:cNvPr>
          <p:cNvSpPr>
            <a:spLocks noGrp="1"/>
          </p:cNvSpPr>
          <p:nvPr>
            <p:ph idx="1"/>
          </p:nvPr>
        </p:nvSpPr>
        <p:spPr>
          <a:xfrm>
            <a:off x="838200" y="1500160"/>
            <a:ext cx="6176375" cy="4351338"/>
          </a:xfrm>
        </p:spPr>
        <p:txBody>
          <a:bodyPr/>
          <a:lstStyle/>
          <a:p>
            <a:r>
              <a:rPr lang="en-US" dirty="0"/>
              <a:t>On 7/12/2018, a malicious version of </a:t>
            </a:r>
            <a:r>
              <a:rPr lang="en-US" dirty="0" err="1"/>
              <a:t>eslint</a:t>
            </a:r>
            <a:r>
              <a:rPr lang="en-US" dirty="0"/>
              <a:t>-scope was published to </a:t>
            </a:r>
            <a:r>
              <a:rPr lang="en-US" dirty="0" err="1"/>
              <a:t>npm</a:t>
            </a:r>
            <a:r>
              <a:rPr lang="en-US" dirty="0"/>
              <a:t>.</a:t>
            </a:r>
          </a:p>
          <a:p>
            <a:r>
              <a:rPr lang="en-US" dirty="0" err="1"/>
              <a:t>eslint</a:t>
            </a:r>
            <a:r>
              <a:rPr lang="en-US" dirty="0"/>
              <a:t>-scope is a core element of </a:t>
            </a:r>
            <a:r>
              <a:rPr lang="en-US" dirty="0" err="1"/>
              <a:t>eslint</a:t>
            </a:r>
            <a:r>
              <a:rPr lang="en-US" dirty="0"/>
              <a:t>, so many </a:t>
            </a:r>
            <a:r>
              <a:rPr lang="en-US" dirty="0" err="1"/>
              <a:t>many</a:t>
            </a:r>
            <a:r>
              <a:rPr lang="en-US" dirty="0"/>
              <a:t> users were affected.</a:t>
            </a:r>
          </a:p>
          <a:p>
            <a:r>
              <a:rPr lang="en-US" dirty="0"/>
              <a:t>Let’s analyze this… </a:t>
            </a:r>
          </a:p>
        </p:txBody>
      </p:sp>
      <p:sp>
        <p:nvSpPr>
          <p:cNvPr id="3" name="Slide Number Placeholder 2">
            <a:extLst>
              <a:ext uri="{FF2B5EF4-FFF2-40B4-BE49-F238E27FC236}">
                <a16:creationId xmlns:a16="http://schemas.microsoft.com/office/drawing/2014/main" id="{5D1E638C-6458-EB71-28AF-84F2B3E36786}"/>
              </a:ext>
            </a:extLst>
          </p:cNvPr>
          <p:cNvSpPr>
            <a:spLocks noGrp="1"/>
          </p:cNvSpPr>
          <p:nvPr>
            <p:ph type="sldNum" sz="quarter" idx="12"/>
          </p:nvPr>
        </p:nvSpPr>
        <p:spPr/>
        <p:txBody>
          <a:bodyPr/>
          <a:lstStyle/>
          <a:p>
            <a:fld id="{20F37917-FD3A-4669-9018-DA04BCDD3D75}" type="slidenum">
              <a:rPr lang="en-US" smtClean="0"/>
              <a:t>42</a:t>
            </a:fld>
            <a:endParaRPr lang="en-US"/>
          </a:p>
        </p:txBody>
      </p:sp>
      <p:pic>
        <p:nvPicPr>
          <p:cNvPr id="4" name="Image" descr="Postmortem for Malicious Packages Published on July 12th, 2018">
            <a:extLst>
              <a:ext uri="{FF2B5EF4-FFF2-40B4-BE49-F238E27FC236}">
                <a16:creationId xmlns:a16="http://schemas.microsoft.com/office/drawing/2014/main" id="{EB23FF2B-CFCE-F533-2699-C61E4E800B27}"/>
              </a:ext>
            </a:extLst>
          </p:cNvPr>
          <p:cNvPicPr>
            <a:picLocks noChangeAspect="1"/>
          </p:cNvPicPr>
          <p:nvPr/>
        </p:nvPicPr>
        <p:blipFill>
          <a:blip r:embed="rId3"/>
          <a:stretch>
            <a:fillRect/>
          </a:stretch>
        </p:blipFill>
        <p:spPr>
          <a:xfrm>
            <a:off x="7226299" y="463505"/>
            <a:ext cx="4127501" cy="5480051"/>
          </a:xfrm>
          <a:prstGeom prst="rect">
            <a:avLst/>
          </a:prstGeom>
          <a:ln w="12700">
            <a:solidFill>
              <a:schemeClr val="tx1"/>
            </a:solidFill>
            <a:miter lim="400000"/>
          </a:ln>
        </p:spPr>
      </p:pic>
      <p:sp>
        <p:nvSpPr>
          <p:cNvPr id="6" name="TextBox 5">
            <a:extLst>
              <a:ext uri="{FF2B5EF4-FFF2-40B4-BE49-F238E27FC236}">
                <a16:creationId xmlns:a16="http://schemas.microsoft.com/office/drawing/2014/main" id="{C23F348B-9F00-D08F-6BAB-D3B733FE22E1}"/>
              </a:ext>
            </a:extLst>
          </p:cNvPr>
          <p:cNvSpPr txBox="1"/>
          <p:nvPr/>
        </p:nvSpPr>
        <p:spPr>
          <a:xfrm>
            <a:off x="5298510" y="6225436"/>
            <a:ext cx="5210827" cy="4960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dirty="0">
                <a:solidFill>
                  <a:schemeClr val="tx1"/>
                </a:solidFill>
                <a:hlinkClick r:id="rId4"/>
              </a:rPr>
              <a:t>https://eslint.org/blog/2018/07/postmortem-for-malicious-package-publishes/</a:t>
            </a:r>
            <a:endParaRPr lang="en-US" dirty="0">
              <a:solidFill>
                <a:schemeClr val="tx1"/>
              </a:solidFill>
            </a:endParaRPr>
          </a:p>
        </p:txBody>
      </p:sp>
    </p:spTree>
    <p:extLst>
      <p:ext uri="{BB962C8B-B14F-4D97-AF65-F5344CB8AC3E}">
        <p14:creationId xmlns:p14="http://schemas.microsoft.com/office/powerpoint/2010/main" val="1675522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D1994-237B-BE56-8908-9DA25FD66ACC}"/>
              </a:ext>
            </a:extLst>
          </p:cNvPr>
          <p:cNvSpPr>
            <a:spLocks noGrp="1"/>
          </p:cNvSpPr>
          <p:nvPr>
            <p:ph type="title"/>
          </p:nvPr>
        </p:nvSpPr>
        <p:spPr/>
        <p:txBody>
          <a:bodyPr/>
          <a:lstStyle/>
          <a:p>
            <a:r>
              <a:rPr lang="en-US" dirty="0"/>
              <a:t>This incident leveraged several small security failures </a:t>
            </a:r>
          </a:p>
        </p:txBody>
      </p:sp>
      <p:sp>
        <p:nvSpPr>
          <p:cNvPr id="4" name="Content Placeholder 3">
            <a:extLst>
              <a:ext uri="{FF2B5EF4-FFF2-40B4-BE49-F238E27FC236}">
                <a16:creationId xmlns:a16="http://schemas.microsoft.com/office/drawing/2014/main" id="{8E569D0B-8C4C-D5F3-F633-5C5EE23755FD}"/>
              </a:ext>
            </a:extLst>
          </p:cNvPr>
          <p:cNvSpPr>
            <a:spLocks noGrp="1"/>
          </p:cNvSpPr>
          <p:nvPr>
            <p:ph idx="1"/>
          </p:nvPr>
        </p:nvSpPr>
        <p:spPr/>
        <p:txBody>
          <a:bodyPr>
            <a:normAutofit fontScale="92500" lnSpcReduction="10000"/>
          </a:bodyPr>
          <a:lstStyle/>
          <a:p>
            <a:r>
              <a:rPr lang="en-US" dirty="0"/>
              <a:t>An </a:t>
            </a:r>
            <a:r>
              <a:rPr lang="en-US" dirty="0" err="1"/>
              <a:t>eslint</a:t>
            </a:r>
            <a:r>
              <a:rPr lang="en-US" dirty="0"/>
              <a:t>-scope developer used their same password on another site.</a:t>
            </a:r>
          </a:p>
          <a:p>
            <a:r>
              <a:rPr lang="en-US" dirty="0"/>
              <a:t>The other site did not use 2FA</a:t>
            </a:r>
          </a:p>
          <a:p>
            <a:r>
              <a:rPr lang="en-US" dirty="0"/>
              <a:t>Password was leaked from the other site.</a:t>
            </a:r>
          </a:p>
          <a:p>
            <a:r>
              <a:rPr lang="en-US" dirty="0"/>
              <a:t>Attacker created malicious version of </a:t>
            </a:r>
            <a:r>
              <a:rPr lang="en-US" dirty="0" err="1"/>
              <a:t>eslint</a:t>
            </a:r>
            <a:r>
              <a:rPr lang="en-US" dirty="0"/>
              <a:t>-scope</a:t>
            </a:r>
          </a:p>
          <a:p>
            <a:r>
              <a:rPr lang="en-US" dirty="0"/>
              <a:t>Many users did not use package-</a:t>
            </a:r>
            <a:r>
              <a:rPr lang="en-US" dirty="0" err="1"/>
              <a:t>lock.json</a:t>
            </a:r>
            <a:r>
              <a:rPr lang="en-US" dirty="0"/>
              <a:t>, so their packages automatically installed the new (evil) version.</a:t>
            </a:r>
          </a:p>
          <a:p>
            <a:r>
              <a:rPr lang="en-US" dirty="0"/>
              <a:t>The malicious version sent copies of the user’s .</a:t>
            </a:r>
            <a:r>
              <a:rPr lang="en-US" dirty="0" err="1"/>
              <a:t>npmrc</a:t>
            </a:r>
            <a:r>
              <a:rPr lang="en-US" dirty="0"/>
              <a:t> to the attacker.   This file typically contains user tokens.</a:t>
            </a:r>
          </a:p>
          <a:p>
            <a:r>
              <a:rPr lang="en-US" dirty="0"/>
              <a:t>Estimated 4500 tokens were leaked and needed to be revoked.</a:t>
            </a:r>
          </a:p>
        </p:txBody>
      </p:sp>
      <p:sp>
        <p:nvSpPr>
          <p:cNvPr id="3" name="Slide Number Placeholder 2">
            <a:extLst>
              <a:ext uri="{FF2B5EF4-FFF2-40B4-BE49-F238E27FC236}">
                <a16:creationId xmlns:a16="http://schemas.microsoft.com/office/drawing/2014/main" id="{C097C4AA-9C32-07BB-74FC-2B25EE6B8A79}"/>
              </a:ext>
            </a:extLst>
          </p:cNvPr>
          <p:cNvSpPr>
            <a:spLocks noGrp="1"/>
          </p:cNvSpPr>
          <p:nvPr>
            <p:ph type="sldNum" sz="quarter" idx="12"/>
          </p:nvPr>
        </p:nvSpPr>
        <p:spPr/>
        <p:txBody>
          <a:bodyPr/>
          <a:lstStyle/>
          <a:p>
            <a:fld id="{20F37917-FD3A-4669-9018-DA04BCDD3D75}" type="slidenum">
              <a:rPr lang="en-US" smtClean="0"/>
              <a:t>43</a:t>
            </a:fld>
            <a:endParaRPr lang="en-US"/>
          </a:p>
        </p:txBody>
      </p:sp>
    </p:spTree>
    <p:extLst>
      <p:ext uri="{BB962C8B-B14F-4D97-AF65-F5344CB8AC3E}">
        <p14:creationId xmlns:p14="http://schemas.microsoft.com/office/powerpoint/2010/main" val="25082703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BEEAD-F7C7-6B80-623C-493C13DBB799}"/>
              </a:ext>
            </a:extLst>
          </p:cNvPr>
          <p:cNvSpPr>
            <a:spLocks noGrp="1"/>
          </p:cNvSpPr>
          <p:nvPr>
            <p:ph type="title"/>
          </p:nvPr>
        </p:nvSpPr>
        <p:spPr>
          <a:xfrm>
            <a:off x="838200" y="18255"/>
            <a:ext cx="3979127" cy="1325563"/>
          </a:xfrm>
        </p:spPr>
        <p:txBody>
          <a:bodyPr>
            <a:normAutofit fontScale="90000"/>
          </a:bodyPr>
          <a:lstStyle/>
          <a:p>
            <a:r>
              <a:rPr lang="en-US" dirty="0"/>
              <a:t>Example: the SolarWinds attack (2020)</a:t>
            </a:r>
          </a:p>
        </p:txBody>
      </p:sp>
      <p:sp>
        <p:nvSpPr>
          <p:cNvPr id="3" name="Content Placeholder 2">
            <a:extLst>
              <a:ext uri="{FF2B5EF4-FFF2-40B4-BE49-F238E27FC236}">
                <a16:creationId xmlns:a16="http://schemas.microsoft.com/office/drawing/2014/main" id="{D416E49C-1BF5-1B58-4DE4-52EEEDB3B576}"/>
              </a:ext>
            </a:extLst>
          </p:cNvPr>
          <p:cNvSpPr>
            <a:spLocks noGrp="1"/>
          </p:cNvSpPr>
          <p:nvPr>
            <p:ph idx="1"/>
          </p:nvPr>
        </p:nvSpPr>
        <p:spPr>
          <a:xfrm>
            <a:off x="838200" y="1500160"/>
            <a:ext cx="3979127" cy="4351338"/>
          </a:xfrm>
        </p:spPr>
        <p:txBody>
          <a:bodyPr/>
          <a:lstStyle/>
          <a:p>
            <a:r>
              <a:rPr lang="en-US" dirty="0"/>
              <a:t>Many networks compromised</a:t>
            </a:r>
          </a:p>
          <a:p>
            <a:r>
              <a:rPr lang="en-US" dirty="0"/>
              <a:t>Not discovered for months</a:t>
            </a:r>
          </a:p>
        </p:txBody>
      </p:sp>
      <p:sp>
        <p:nvSpPr>
          <p:cNvPr id="4" name="Slide Number Placeholder 3">
            <a:extLst>
              <a:ext uri="{FF2B5EF4-FFF2-40B4-BE49-F238E27FC236}">
                <a16:creationId xmlns:a16="http://schemas.microsoft.com/office/drawing/2014/main" id="{031BAE51-8385-9DB9-2663-77B6AEED500C}"/>
              </a:ext>
            </a:extLst>
          </p:cNvPr>
          <p:cNvSpPr>
            <a:spLocks noGrp="1"/>
          </p:cNvSpPr>
          <p:nvPr>
            <p:ph type="sldNum" sz="quarter" idx="12"/>
          </p:nvPr>
        </p:nvSpPr>
        <p:spPr/>
        <p:txBody>
          <a:bodyPr/>
          <a:lstStyle/>
          <a:p>
            <a:fld id="{20F37917-FD3A-4669-9018-DA04BCDD3D75}" type="slidenum">
              <a:rPr lang="en-US" smtClean="0"/>
              <a:t>44</a:t>
            </a:fld>
            <a:endParaRPr lang="en-US"/>
          </a:p>
        </p:txBody>
      </p:sp>
      <p:pic>
        <p:nvPicPr>
          <p:cNvPr id="5" name="Image" descr="Image">
            <a:extLst>
              <a:ext uri="{FF2B5EF4-FFF2-40B4-BE49-F238E27FC236}">
                <a16:creationId xmlns:a16="http://schemas.microsoft.com/office/drawing/2014/main" id="{179D2120-0D4E-2CD3-1CC9-72045E791596}"/>
              </a:ext>
            </a:extLst>
          </p:cNvPr>
          <p:cNvPicPr>
            <a:picLocks noChangeAspect="1"/>
          </p:cNvPicPr>
          <p:nvPr/>
        </p:nvPicPr>
        <p:blipFill rotWithShape="1">
          <a:blip r:embed="rId2"/>
          <a:srcRect t="41313"/>
          <a:stretch/>
        </p:blipFill>
        <p:spPr>
          <a:xfrm>
            <a:off x="4961103" y="471425"/>
            <a:ext cx="6932828" cy="6163551"/>
          </a:xfrm>
          <a:prstGeom prst="rect">
            <a:avLst/>
          </a:prstGeom>
          <a:ln w="12700">
            <a:solidFill>
              <a:schemeClr val="tx1"/>
            </a:solidFill>
            <a:miter lim="400000"/>
          </a:ln>
        </p:spPr>
      </p:pic>
    </p:spTree>
    <p:extLst>
      <p:ext uri="{BB962C8B-B14F-4D97-AF65-F5344CB8AC3E}">
        <p14:creationId xmlns:p14="http://schemas.microsoft.com/office/powerpoint/2010/main" val="19507944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DF512-114A-6B21-3F03-B0F24F6B2B0F}"/>
              </a:ext>
            </a:extLst>
          </p:cNvPr>
          <p:cNvSpPr>
            <a:spLocks noGrp="1"/>
          </p:cNvSpPr>
          <p:nvPr>
            <p:ph type="title"/>
          </p:nvPr>
        </p:nvSpPr>
        <p:spPr/>
        <p:txBody>
          <a:bodyPr/>
          <a:lstStyle/>
          <a:p>
            <a:r>
              <a:rPr lang="en-US" dirty="0"/>
              <a:t>This problem was recognized ages ago</a:t>
            </a:r>
          </a:p>
        </p:txBody>
      </p:sp>
      <p:sp>
        <p:nvSpPr>
          <p:cNvPr id="7" name="Content Placeholder 6">
            <a:extLst>
              <a:ext uri="{FF2B5EF4-FFF2-40B4-BE49-F238E27FC236}">
                <a16:creationId xmlns:a16="http://schemas.microsoft.com/office/drawing/2014/main" id="{1DF04E66-A5BA-25AD-6CF6-F2AFCCD61FB9}"/>
              </a:ext>
            </a:extLst>
          </p:cNvPr>
          <p:cNvSpPr>
            <a:spLocks noGrp="1"/>
          </p:cNvSpPr>
          <p:nvPr>
            <p:ph idx="1"/>
          </p:nvPr>
        </p:nvSpPr>
        <p:spPr>
          <a:xfrm>
            <a:off x="838200" y="1500160"/>
            <a:ext cx="6861048" cy="4351338"/>
          </a:xfrm>
        </p:spPr>
        <p:txBody>
          <a:bodyPr/>
          <a:lstStyle/>
          <a:p>
            <a:r>
              <a:rPr lang="en-US" dirty="0"/>
              <a:t>Ken Thompson (the Unix guy) - </a:t>
            </a:r>
            <a:r>
              <a:rPr lang="en-US" sz="4400" b="1" dirty="0">
                <a:solidFill>
                  <a:srgbClr val="FF0000"/>
                </a:solidFill>
              </a:rPr>
              <a:t>1984</a:t>
            </a:r>
          </a:p>
          <a:p>
            <a:r>
              <a:rPr lang="en-US" dirty="0"/>
              <a:t>Showed how to plant a bug in a compiler, so that any program compiled by that compiler would contain a backdoor. </a:t>
            </a:r>
          </a:p>
          <a:p>
            <a:endParaRPr lang="en-US" sz="4400" b="1" dirty="0">
              <a:solidFill>
                <a:srgbClr val="FF0000"/>
              </a:solidFill>
            </a:endParaRPr>
          </a:p>
        </p:txBody>
      </p:sp>
      <p:sp>
        <p:nvSpPr>
          <p:cNvPr id="4" name="Slide Number Placeholder 3">
            <a:extLst>
              <a:ext uri="{FF2B5EF4-FFF2-40B4-BE49-F238E27FC236}">
                <a16:creationId xmlns:a16="http://schemas.microsoft.com/office/drawing/2014/main" id="{2CCDAEAC-B424-B140-B67D-2D459FD0647F}"/>
              </a:ext>
            </a:extLst>
          </p:cNvPr>
          <p:cNvSpPr>
            <a:spLocks noGrp="1"/>
          </p:cNvSpPr>
          <p:nvPr>
            <p:ph type="sldNum" sz="quarter" idx="12"/>
          </p:nvPr>
        </p:nvSpPr>
        <p:spPr/>
        <p:txBody>
          <a:bodyPr/>
          <a:lstStyle/>
          <a:p>
            <a:fld id="{20F37917-FD3A-4669-9018-DA04BCDD3D75}" type="slidenum">
              <a:rPr lang="en-US" smtClean="0"/>
              <a:t>45</a:t>
            </a:fld>
            <a:endParaRPr lang="en-US"/>
          </a:p>
        </p:txBody>
      </p:sp>
      <p:graphicFrame>
        <p:nvGraphicFramePr>
          <p:cNvPr id="5" name="Object 4">
            <a:extLst>
              <a:ext uri="{FF2B5EF4-FFF2-40B4-BE49-F238E27FC236}">
                <a16:creationId xmlns:a16="http://schemas.microsoft.com/office/drawing/2014/main" id="{AF1D6212-8A6A-CE37-D747-B92AF516F0F9}"/>
              </a:ext>
            </a:extLst>
          </p:cNvPr>
          <p:cNvGraphicFramePr>
            <a:graphicFrameLocks noChangeAspect="1"/>
          </p:cNvGraphicFramePr>
          <p:nvPr>
            <p:extLst>
              <p:ext uri="{D42A27DB-BD31-4B8C-83A1-F6EECF244321}">
                <p14:modId xmlns:p14="http://schemas.microsoft.com/office/powerpoint/2010/main" val="1022935655"/>
              </p:ext>
            </p:extLst>
          </p:nvPr>
        </p:nvGraphicFramePr>
        <p:xfrm>
          <a:off x="7915656" y="1433608"/>
          <a:ext cx="3825069" cy="5382419"/>
        </p:xfrm>
        <a:graphic>
          <a:graphicData uri="http://schemas.openxmlformats.org/presentationml/2006/ole">
            <mc:AlternateContent xmlns:mc="http://schemas.openxmlformats.org/markup-compatibility/2006">
              <mc:Choice xmlns:v="urn:schemas-microsoft-com:vml" Requires="v">
                <p:oleObj name="PDF" r:id="rId3" imgW="0" imgH="360" progId="FoxitPhantomPDF.Document">
                  <p:embed/>
                </p:oleObj>
              </mc:Choice>
              <mc:Fallback>
                <p:oleObj name="PDF" r:id="rId3" imgW="0" imgH="360" progId="FoxitPhantomPDF.Document">
                  <p:embed/>
                  <p:pic>
                    <p:nvPicPr>
                      <p:cNvPr id="5" name="Object 4">
                        <a:extLst>
                          <a:ext uri="{FF2B5EF4-FFF2-40B4-BE49-F238E27FC236}">
                            <a16:creationId xmlns:a16="http://schemas.microsoft.com/office/drawing/2014/main" id="{AF1D6212-8A6A-CE37-D747-B92AF516F0F9}"/>
                          </a:ext>
                        </a:extLst>
                      </p:cNvPr>
                      <p:cNvPicPr/>
                      <p:nvPr/>
                    </p:nvPicPr>
                    <p:blipFill>
                      <a:blip r:embed="rId4"/>
                      <a:stretch>
                        <a:fillRect/>
                      </a:stretch>
                    </p:blipFill>
                    <p:spPr>
                      <a:xfrm>
                        <a:off x="7915656" y="1433608"/>
                        <a:ext cx="3825069" cy="5382419"/>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06BA9E79-D987-67E0-6597-5F502DAA0F31}"/>
              </a:ext>
            </a:extLst>
          </p:cNvPr>
          <p:cNvSpPr txBox="1"/>
          <p:nvPr/>
        </p:nvSpPr>
        <p:spPr>
          <a:xfrm>
            <a:off x="982980" y="3441680"/>
            <a:ext cx="6099048" cy="3416320"/>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800" b="0" i="0" dirty="0">
                <a:solidFill>
                  <a:srgbClr val="000000"/>
                </a:solidFill>
                <a:effectLst/>
                <a:latin typeface="Times New Roman" panose="02020603050405020304" pitchFamily="18" charset="0"/>
                <a:cs typeface="Times New Roman" panose="02020603050405020304" pitchFamily="18" charset="0"/>
              </a:rPr>
              <a:t>The final step is represented in Figure </a:t>
            </a:r>
            <a:r>
              <a:rPr lang="en-US" sz="1600" b="0" i="0" dirty="0">
                <a:solidFill>
                  <a:srgbClr val="000000"/>
                </a:solidFill>
                <a:effectLst/>
                <a:latin typeface="Times New Roman" panose="02020603050405020304" pitchFamily="18" charset="0"/>
                <a:cs typeface="Times New Roman" panose="02020603050405020304" pitchFamily="18" charset="0"/>
              </a:rPr>
              <a:t>3.3. </a:t>
            </a:r>
            <a:r>
              <a:rPr lang="en-US" sz="1800" b="0" i="0" dirty="0">
                <a:solidFill>
                  <a:srgbClr val="000000"/>
                </a:solidFill>
                <a:effectLst/>
                <a:latin typeface="Times New Roman" panose="02020603050405020304" pitchFamily="18" charset="0"/>
                <a:cs typeface="Times New Roman" panose="02020603050405020304" pitchFamily="18" charset="0"/>
              </a:rPr>
              <a:t>This simply adds a second Trojan horse to the one that already exists. The second pattern is aimed at the C compiler. The replacement code is a Stage I self-reproducing program that inserts both Trojan horses into the compiler. This requires a learning phase as in the Stage II example. First we compile the modified source with the normal C compiler to produce a bugged binary. </a:t>
            </a:r>
            <a:r>
              <a:rPr lang="en-US" sz="1800" b="0" i="0" dirty="0">
                <a:solidFill>
                  <a:srgbClr val="FF0000"/>
                </a:solidFill>
                <a:effectLst/>
                <a:latin typeface="Times New Roman" panose="02020603050405020304" pitchFamily="18" charset="0"/>
                <a:cs typeface="Times New Roman" panose="02020603050405020304" pitchFamily="18" charset="0"/>
              </a:rPr>
              <a:t>We install this binary as the official C. We can now remove the bugs from the source of the compiler and the new binary will reinsert the bugs whenever </a:t>
            </a:r>
            <a:r>
              <a:rPr lang="en-US" sz="1600" b="0" i="0" dirty="0">
                <a:solidFill>
                  <a:srgbClr val="FF0000"/>
                </a:solidFill>
                <a:effectLst/>
                <a:latin typeface="Times New Roman" panose="02020603050405020304" pitchFamily="18" charset="0"/>
                <a:cs typeface="Times New Roman" panose="02020603050405020304" pitchFamily="18" charset="0"/>
              </a:rPr>
              <a:t>it </a:t>
            </a:r>
            <a:r>
              <a:rPr lang="en-US" sz="1800" b="0" i="0" dirty="0">
                <a:solidFill>
                  <a:srgbClr val="FF0000"/>
                </a:solidFill>
                <a:effectLst/>
                <a:latin typeface="Times New Roman" panose="02020603050405020304" pitchFamily="18" charset="0"/>
                <a:cs typeface="Times New Roman" panose="02020603050405020304" pitchFamily="18" charset="0"/>
              </a:rPr>
              <a:t>is compiled. Of course, the login command will remain bugged with no trace in source anywhere</a:t>
            </a:r>
            <a:r>
              <a:rPr lang="en-US" dirty="0">
                <a:solidFill>
                  <a:srgbClr val="FF0000"/>
                </a:solidFill>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1719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A4458-24F6-F446-96F3-4DF95030A4AD}"/>
              </a:ext>
            </a:extLst>
          </p:cNvPr>
          <p:cNvSpPr>
            <a:spLocks noGrp="1"/>
          </p:cNvSpPr>
          <p:nvPr>
            <p:ph type="title"/>
          </p:nvPr>
        </p:nvSpPr>
        <p:spPr/>
        <p:txBody>
          <a:bodyPr>
            <a:normAutofit fontScale="90000"/>
          </a:bodyPr>
          <a:lstStyle/>
          <a:p>
            <a:r>
              <a:rPr lang="en-US" dirty="0"/>
              <a:t>A 2021 NCSU/Microsoft found that many of the top 1% of </a:t>
            </a:r>
            <a:r>
              <a:rPr lang="en-US" dirty="0" err="1"/>
              <a:t>npm</a:t>
            </a:r>
            <a:r>
              <a:rPr lang="en-US" dirty="0"/>
              <a:t> packages had vulnerabilities</a:t>
            </a:r>
          </a:p>
        </p:txBody>
      </p:sp>
      <p:sp>
        <p:nvSpPr>
          <p:cNvPr id="4" name="Text Placeholder 3">
            <a:extLst>
              <a:ext uri="{FF2B5EF4-FFF2-40B4-BE49-F238E27FC236}">
                <a16:creationId xmlns:a16="http://schemas.microsoft.com/office/drawing/2014/main" id="{99AB75F7-3C56-454D-A9C5-791FE839064A}"/>
              </a:ext>
            </a:extLst>
          </p:cNvPr>
          <p:cNvSpPr>
            <a:spLocks noGrp="1"/>
          </p:cNvSpPr>
          <p:nvPr>
            <p:ph idx="1"/>
          </p:nvPr>
        </p:nvSpPr>
        <p:spPr/>
        <p:txBody>
          <a:bodyPr>
            <a:normAutofit/>
          </a:bodyPr>
          <a:lstStyle/>
          <a:p>
            <a:r>
              <a:rPr lang="en-US" dirty="0"/>
              <a:t>Package inactive or deprecated, yet still in use</a:t>
            </a:r>
          </a:p>
          <a:p>
            <a:r>
              <a:rPr lang="en-US" dirty="0"/>
              <a:t>No active maintainers</a:t>
            </a:r>
          </a:p>
          <a:p>
            <a:r>
              <a:rPr lang="en-US" dirty="0"/>
              <a:t>At least one maintainer with an inactive (purchasable) email domain</a:t>
            </a:r>
          </a:p>
          <a:p>
            <a:r>
              <a:rPr lang="en-US" dirty="0"/>
              <a:t>Too many maintainers or contributors to make effective maintenance or code control</a:t>
            </a:r>
          </a:p>
          <a:p>
            <a:r>
              <a:rPr lang="en-US" dirty="0"/>
              <a:t>Maintainers are maintaining too many packages</a:t>
            </a:r>
          </a:p>
          <a:p>
            <a:r>
              <a:rPr lang="en-US" dirty="0"/>
              <a:t>Many statistics/combinations: see the paper for details.</a:t>
            </a:r>
          </a:p>
        </p:txBody>
      </p:sp>
      <p:sp>
        <p:nvSpPr>
          <p:cNvPr id="6" name="TextBox 5">
            <a:extLst>
              <a:ext uri="{FF2B5EF4-FFF2-40B4-BE49-F238E27FC236}">
                <a16:creationId xmlns:a16="http://schemas.microsoft.com/office/drawing/2014/main" id="{4976423B-E78F-124B-8556-A26CC43B69A1}"/>
              </a:ext>
            </a:extLst>
          </p:cNvPr>
          <p:cNvSpPr txBox="1"/>
          <p:nvPr/>
        </p:nvSpPr>
        <p:spPr>
          <a:xfrm>
            <a:off x="5814869" y="5952176"/>
            <a:ext cx="6096000"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t>“What are Weak Links in the </a:t>
            </a:r>
            <a:r>
              <a:rPr lang="en-US" sz="900" dirty="0" err="1"/>
              <a:t>npm</a:t>
            </a:r>
            <a:r>
              <a:rPr lang="en-US" sz="900" dirty="0"/>
              <a:t> Supply Chain?” By: Nusrat </a:t>
            </a:r>
            <a:r>
              <a:rPr lang="en-US" sz="900" dirty="0" err="1"/>
              <a:t>Zahan</a:t>
            </a:r>
            <a:r>
              <a:rPr lang="en-US" sz="900" dirty="0"/>
              <a:t>, Thomas Zimmermann, Patrice </a:t>
            </a:r>
            <a:r>
              <a:rPr lang="en-US" sz="900" dirty="0" err="1"/>
              <a:t>Godefroid</a:t>
            </a:r>
            <a:r>
              <a:rPr lang="en-US" sz="900" dirty="0"/>
              <a:t>, Brendan Murphy, Chandra </a:t>
            </a:r>
            <a:r>
              <a:rPr lang="en-US" sz="900" dirty="0" err="1"/>
              <a:t>Maddila</a:t>
            </a:r>
            <a:r>
              <a:rPr lang="en-US" sz="900" dirty="0"/>
              <a:t>, Laurie Williams </a:t>
            </a:r>
            <a:r>
              <a:rPr lang="en-US" sz="900" dirty="0">
                <a:hlinkClick r:id="rId3"/>
              </a:rPr>
              <a:t>https://arxiv.org/abs/2112.10165</a:t>
            </a:r>
            <a:r>
              <a:rPr lang="en-US" sz="900" dirty="0"/>
              <a:t> </a:t>
            </a:r>
          </a:p>
        </p:txBody>
      </p:sp>
    </p:spTree>
    <p:extLst>
      <p:ext uri="{BB962C8B-B14F-4D97-AF65-F5344CB8AC3E}">
        <p14:creationId xmlns:p14="http://schemas.microsoft.com/office/powerpoint/2010/main" val="39266433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9567-945A-A649-A6D6-B4FE1391686D}"/>
              </a:ext>
            </a:extLst>
          </p:cNvPr>
          <p:cNvSpPr>
            <a:spLocks noGrp="1"/>
          </p:cNvSpPr>
          <p:nvPr>
            <p:ph type="title"/>
          </p:nvPr>
        </p:nvSpPr>
        <p:spPr/>
        <p:txBody>
          <a:bodyPr/>
          <a:lstStyle/>
          <a:p>
            <a:r>
              <a:rPr lang="en-US" dirty="0"/>
              <a:t>Threat Mitigation: Process-based problems need process-based solutions</a:t>
            </a:r>
          </a:p>
        </p:txBody>
      </p:sp>
      <p:sp>
        <p:nvSpPr>
          <p:cNvPr id="3" name="Text Placeholder 2">
            <a:extLst>
              <a:ext uri="{FF2B5EF4-FFF2-40B4-BE49-F238E27FC236}">
                <a16:creationId xmlns:a16="http://schemas.microsoft.com/office/drawing/2014/main" id="{B7B5497D-6087-DB49-8031-3C71B1856A1B}"/>
              </a:ext>
            </a:extLst>
          </p:cNvPr>
          <p:cNvSpPr>
            <a:spLocks noGrp="1"/>
          </p:cNvSpPr>
          <p:nvPr>
            <p:ph idx="1"/>
          </p:nvPr>
        </p:nvSpPr>
        <p:spPr/>
        <p:txBody>
          <a:bodyPr>
            <a:normAutofit fontScale="92500" lnSpcReduction="20000"/>
          </a:bodyPr>
          <a:lstStyle/>
          <a:p>
            <a:r>
              <a:rPr lang="en-US" dirty="0"/>
              <a:t>External dependencies</a:t>
            </a:r>
          </a:p>
          <a:p>
            <a:pPr lvl="1">
              <a:spcBef>
                <a:spcPts val="1000"/>
              </a:spcBef>
            </a:pPr>
            <a:r>
              <a:rPr lang="en-US" dirty="0"/>
              <a:t>Audit all dependencies and their updates before applying them</a:t>
            </a:r>
          </a:p>
          <a:p>
            <a:r>
              <a:rPr lang="en-US" dirty="0"/>
              <a:t>In-house code</a:t>
            </a:r>
          </a:p>
          <a:p>
            <a:pPr lvl="1">
              <a:spcBef>
                <a:spcPts val="1000"/>
              </a:spcBef>
            </a:pPr>
            <a:r>
              <a:rPr lang="en-US" dirty="0"/>
              <a:t>Require developers to sign code before committing, require 2FA for signing keys, rotate signing keys regularly</a:t>
            </a:r>
          </a:p>
          <a:p>
            <a:r>
              <a:rPr lang="en-US" dirty="0"/>
              <a:t>Build process</a:t>
            </a:r>
          </a:p>
          <a:p>
            <a:pPr lvl="1">
              <a:spcBef>
                <a:spcPts val="1000"/>
              </a:spcBef>
            </a:pPr>
            <a:r>
              <a:rPr lang="en-US" dirty="0"/>
              <a:t>Audit build software, use trusted compilers and build chains</a:t>
            </a:r>
          </a:p>
          <a:p>
            <a:r>
              <a:rPr lang="en-US" dirty="0"/>
              <a:t>Distribution process</a:t>
            </a:r>
          </a:p>
          <a:p>
            <a:pPr lvl="1">
              <a:spcBef>
                <a:spcPts val="1000"/>
              </a:spcBef>
            </a:pPr>
            <a:r>
              <a:rPr lang="en-US" dirty="0"/>
              <a:t>Sign all packages, protect signing keys</a:t>
            </a:r>
          </a:p>
          <a:p>
            <a:r>
              <a:rPr lang="en-US" dirty="0"/>
              <a:t>Operating environment</a:t>
            </a:r>
          </a:p>
          <a:p>
            <a:pPr lvl="1">
              <a:spcBef>
                <a:spcPts val="1000"/>
              </a:spcBef>
            </a:pPr>
            <a:r>
              <a:rPr lang="en-US" dirty="0"/>
              <a:t>Isolate applications in containers or VMs</a:t>
            </a:r>
          </a:p>
        </p:txBody>
      </p:sp>
    </p:spTree>
    <p:extLst>
      <p:ext uri="{BB962C8B-B14F-4D97-AF65-F5344CB8AC3E}">
        <p14:creationId xmlns:p14="http://schemas.microsoft.com/office/powerpoint/2010/main" val="526598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9776D-DB45-252B-5756-0D37A351E452}"/>
              </a:ext>
            </a:extLst>
          </p:cNvPr>
          <p:cNvSpPr>
            <a:spLocks noGrp="1"/>
          </p:cNvSpPr>
          <p:nvPr>
            <p:ph type="title"/>
          </p:nvPr>
        </p:nvSpPr>
        <p:spPr/>
        <p:txBody>
          <a:bodyPr/>
          <a:lstStyle/>
          <a:p>
            <a:r>
              <a:rPr lang="en-US" dirty="0"/>
              <a:t>Supply-chain risks include more than just software.</a:t>
            </a:r>
          </a:p>
        </p:txBody>
      </p:sp>
      <p:sp>
        <p:nvSpPr>
          <p:cNvPr id="4" name="Slide Number Placeholder 3">
            <a:extLst>
              <a:ext uri="{FF2B5EF4-FFF2-40B4-BE49-F238E27FC236}">
                <a16:creationId xmlns:a16="http://schemas.microsoft.com/office/drawing/2014/main" id="{96BAA69D-60B3-5A05-B18A-7ADC7ACFED1F}"/>
              </a:ext>
            </a:extLst>
          </p:cNvPr>
          <p:cNvSpPr>
            <a:spLocks noGrp="1"/>
          </p:cNvSpPr>
          <p:nvPr>
            <p:ph type="sldNum" sz="quarter" idx="12"/>
          </p:nvPr>
        </p:nvSpPr>
        <p:spPr/>
        <p:txBody>
          <a:bodyPr/>
          <a:lstStyle/>
          <a:p>
            <a:fld id="{20F37917-FD3A-4669-9018-DA04BCDD3D75}" type="slidenum">
              <a:rPr lang="en-US" smtClean="0"/>
              <a:t>48</a:t>
            </a:fld>
            <a:endParaRPr lang="en-US"/>
          </a:p>
        </p:txBody>
      </p:sp>
      <p:pic>
        <p:nvPicPr>
          <p:cNvPr id="6" name="Picture 5">
            <a:extLst>
              <a:ext uri="{FF2B5EF4-FFF2-40B4-BE49-F238E27FC236}">
                <a16:creationId xmlns:a16="http://schemas.microsoft.com/office/drawing/2014/main" id="{53B08F41-D9C1-3E2F-DC94-74185B683F58}"/>
              </a:ext>
            </a:extLst>
          </p:cNvPr>
          <p:cNvPicPr>
            <a:picLocks noChangeAspect="1"/>
          </p:cNvPicPr>
          <p:nvPr/>
        </p:nvPicPr>
        <p:blipFill>
          <a:blip r:embed="rId3"/>
          <a:stretch>
            <a:fillRect/>
          </a:stretch>
        </p:blipFill>
        <p:spPr>
          <a:xfrm>
            <a:off x="0" y="1500160"/>
            <a:ext cx="6210300" cy="5676900"/>
          </a:xfrm>
          <a:prstGeom prst="rect">
            <a:avLst/>
          </a:prstGeom>
          <a:ln>
            <a:solidFill>
              <a:schemeClr val="tx1"/>
            </a:solidFill>
          </a:ln>
        </p:spPr>
      </p:pic>
      <p:pic>
        <p:nvPicPr>
          <p:cNvPr id="8" name="Picture 7">
            <a:extLst>
              <a:ext uri="{FF2B5EF4-FFF2-40B4-BE49-F238E27FC236}">
                <a16:creationId xmlns:a16="http://schemas.microsoft.com/office/drawing/2014/main" id="{96EE0982-B2B3-FBE1-A5DA-B8A6A9CD8CAD}"/>
              </a:ext>
            </a:extLst>
          </p:cNvPr>
          <p:cNvPicPr>
            <a:picLocks noChangeAspect="1"/>
          </p:cNvPicPr>
          <p:nvPr/>
        </p:nvPicPr>
        <p:blipFill rotWithShape="1">
          <a:blip r:embed="rId4"/>
          <a:srcRect b="45524"/>
          <a:stretch/>
        </p:blipFill>
        <p:spPr>
          <a:xfrm>
            <a:off x="5838825" y="5400445"/>
            <a:ext cx="6353175" cy="1125987"/>
          </a:xfrm>
          <a:prstGeom prst="rect">
            <a:avLst/>
          </a:prstGeom>
          <a:ln>
            <a:solidFill>
              <a:schemeClr val="tx1"/>
            </a:solidFill>
          </a:ln>
        </p:spPr>
      </p:pic>
    </p:spTree>
    <p:extLst>
      <p:ext uri="{BB962C8B-B14F-4D97-AF65-F5344CB8AC3E}">
        <p14:creationId xmlns:p14="http://schemas.microsoft.com/office/powerpoint/2010/main" val="6125192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B6DA8-70D1-303D-18E3-71FE5D07324D}"/>
              </a:ext>
            </a:extLst>
          </p:cNvPr>
          <p:cNvSpPr>
            <a:spLocks noGrp="1"/>
          </p:cNvSpPr>
          <p:nvPr>
            <p:ph type="title"/>
          </p:nvPr>
        </p:nvSpPr>
        <p:spPr/>
        <p:txBody>
          <a:bodyPr/>
          <a:lstStyle/>
          <a:p>
            <a:r>
              <a:rPr lang="en-US" dirty="0"/>
              <a:t>Your suppliers' risks are your risks.</a:t>
            </a:r>
          </a:p>
        </p:txBody>
      </p:sp>
      <p:sp>
        <p:nvSpPr>
          <p:cNvPr id="3" name="Content Placeholder 2">
            <a:extLst>
              <a:ext uri="{FF2B5EF4-FFF2-40B4-BE49-F238E27FC236}">
                <a16:creationId xmlns:a16="http://schemas.microsoft.com/office/drawing/2014/main" id="{10FAE709-2436-0732-FAA7-C4EA9A4DCFB1}"/>
              </a:ext>
            </a:extLst>
          </p:cNvPr>
          <p:cNvSpPr>
            <a:spLocks noGrp="1"/>
          </p:cNvSpPr>
          <p:nvPr>
            <p:ph idx="1"/>
          </p:nvPr>
        </p:nvSpPr>
        <p:spPr/>
        <p:txBody>
          <a:bodyPr>
            <a:normAutofit/>
          </a:bodyPr>
          <a:lstStyle/>
          <a:p>
            <a:r>
              <a:rPr lang="en-US" dirty="0" err="1"/>
              <a:t>MOVEit</a:t>
            </a:r>
            <a:r>
              <a:rPr lang="en-US" dirty="0"/>
              <a:t> is a file transfer program owned by Progress Software. </a:t>
            </a:r>
          </a:p>
          <a:p>
            <a:r>
              <a:rPr lang="en-US" dirty="0"/>
              <a:t>Over 2500 organizations used the program to move sensitive personal data. </a:t>
            </a:r>
          </a:p>
          <a:p>
            <a:r>
              <a:rPr lang="en-US" dirty="0"/>
              <a:t>They were attacked in May 2023.</a:t>
            </a:r>
          </a:p>
          <a:p>
            <a:r>
              <a:rPr lang="en-US" dirty="0"/>
              <a:t>Prof. Wand says: my bank didn't use </a:t>
            </a:r>
            <a:r>
              <a:rPr lang="en-US" dirty="0" err="1"/>
              <a:t>MOVEit</a:t>
            </a:r>
            <a:r>
              <a:rPr lang="en-US" dirty="0"/>
              <a:t>, but they used a supplier who did.</a:t>
            </a:r>
          </a:p>
          <a:p>
            <a:r>
              <a:rPr lang="en-US" dirty="0"/>
              <a:t>Now, they have to take expensive steps to offer me identity-protection services, etc.</a:t>
            </a:r>
          </a:p>
          <a:p>
            <a:endParaRPr lang="en-US" dirty="0"/>
          </a:p>
        </p:txBody>
      </p:sp>
      <p:sp>
        <p:nvSpPr>
          <p:cNvPr id="4" name="Slide Number Placeholder 3">
            <a:extLst>
              <a:ext uri="{FF2B5EF4-FFF2-40B4-BE49-F238E27FC236}">
                <a16:creationId xmlns:a16="http://schemas.microsoft.com/office/drawing/2014/main" id="{E732DF74-5669-03C0-F310-01ED4E39CCA7}"/>
              </a:ext>
            </a:extLst>
          </p:cNvPr>
          <p:cNvSpPr>
            <a:spLocks noGrp="1"/>
          </p:cNvSpPr>
          <p:nvPr>
            <p:ph type="sldNum" sz="quarter" idx="12"/>
          </p:nvPr>
        </p:nvSpPr>
        <p:spPr/>
        <p:txBody>
          <a:bodyPr/>
          <a:lstStyle/>
          <a:p>
            <a:fld id="{20F37917-FD3A-4669-9018-DA04BCDD3D75}" type="slidenum">
              <a:rPr lang="en-US" smtClean="0"/>
              <a:t>49</a:t>
            </a:fld>
            <a:endParaRPr lang="en-US"/>
          </a:p>
        </p:txBody>
      </p:sp>
    </p:spTree>
    <p:extLst>
      <p:ext uri="{BB962C8B-B14F-4D97-AF65-F5344CB8AC3E}">
        <p14:creationId xmlns:p14="http://schemas.microsoft.com/office/powerpoint/2010/main" val="4257251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CEC33-DD4A-7C41-0DA6-F14A7B371A65}"/>
              </a:ext>
            </a:extLst>
          </p:cNvPr>
          <p:cNvSpPr>
            <a:spLocks noGrp="1"/>
          </p:cNvSpPr>
          <p:nvPr>
            <p:ph type="title"/>
          </p:nvPr>
        </p:nvSpPr>
        <p:spPr/>
        <p:txBody>
          <a:bodyPr/>
          <a:lstStyle/>
          <a:p>
            <a:r>
              <a:rPr lang="en-US" dirty="0"/>
              <a:t>Security: Basic Vocabulary (2) </a:t>
            </a:r>
          </a:p>
        </p:txBody>
      </p:sp>
      <p:sp>
        <p:nvSpPr>
          <p:cNvPr id="3" name="Content Placeholder 2">
            <a:extLst>
              <a:ext uri="{FF2B5EF4-FFF2-40B4-BE49-F238E27FC236}">
                <a16:creationId xmlns:a16="http://schemas.microsoft.com/office/drawing/2014/main" id="{51BE5996-979E-A99D-D7C0-979946602204}"/>
              </a:ext>
            </a:extLst>
          </p:cNvPr>
          <p:cNvSpPr>
            <a:spLocks noGrp="1"/>
          </p:cNvSpPr>
          <p:nvPr>
            <p:ph idx="1"/>
          </p:nvPr>
        </p:nvSpPr>
        <p:spPr/>
        <p:txBody>
          <a:bodyPr>
            <a:normAutofit/>
          </a:bodyPr>
          <a:lstStyle/>
          <a:p>
            <a:r>
              <a:rPr lang="en-US" dirty="0"/>
              <a:t>Asset: something of value that is the subject of a security requirement</a:t>
            </a:r>
          </a:p>
          <a:p>
            <a:r>
              <a:rPr lang="en-US" dirty="0"/>
              <a:t>Threat: potential event that could compromise a security requirement</a:t>
            </a:r>
          </a:p>
          <a:p>
            <a:r>
              <a:rPr lang="en-US" dirty="0"/>
              <a:t>Security architecture: a set of mechanisms and policies that we build into our system to mitigate risks from threats</a:t>
            </a:r>
          </a:p>
        </p:txBody>
      </p:sp>
      <p:sp>
        <p:nvSpPr>
          <p:cNvPr id="4" name="Slide Number Placeholder 3">
            <a:extLst>
              <a:ext uri="{FF2B5EF4-FFF2-40B4-BE49-F238E27FC236}">
                <a16:creationId xmlns:a16="http://schemas.microsoft.com/office/drawing/2014/main" id="{8747B6BA-A366-FB31-99A5-22FBEF58BCAD}"/>
              </a:ext>
            </a:extLst>
          </p:cNvPr>
          <p:cNvSpPr>
            <a:spLocks noGrp="1"/>
          </p:cNvSpPr>
          <p:nvPr>
            <p:ph type="sldNum" sz="quarter" idx="12"/>
          </p:nvPr>
        </p:nvSpPr>
        <p:spPr/>
        <p:txBody>
          <a:bodyPr/>
          <a:lstStyle/>
          <a:p>
            <a:fld id="{20F37917-FD3A-4669-9018-DA04BCDD3D75}" type="slidenum">
              <a:rPr lang="en-US" smtClean="0"/>
              <a:t>5</a:t>
            </a:fld>
            <a:endParaRPr lang="en-US"/>
          </a:p>
        </p:txBody>
      </p:sp>
    </p:spTree>
    <p:extLst>
      <p:ext uri="{BB962C8B-B14F-4D97-AF65-F5344CB8AC3E}">
        <p14:creationId xmlns:p14="http://schemas.microsoft.com/office/powerpoint/2010/main" val="85683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D95E53-0755-5CED-C5C1-FA210C728AD1}"/>
              </a:ext>
            </a:extLst>
          </p:cNvPr>
          <p:cNvSpPr>
            <a:spLocks noGrp="1"/>
          </p:cNvSpPr>
          <p:nvPr>
            <p:ph type="title"/>
          </p:nvPr>
        </p:nvSpPr>
        <p:spPr/>
        <p:txBody>
          <a:bodyPr/>
          <a:lstStyle/>
          <a:p>
            <a:r>
              <a:rPr lang="en-US" dirty="0"/>
              <a:t>Vulnerability 5: Failure to Apply Security Policy </a:t>
            </a:r>
          </a:p>
        </p:txBody>
      </p:sp>
      <p:sp>
        <p:nvSpPr>
          <p:cNvPr id="4" name="Slide Number Placeholder 3">
            <a:extLst>
              <a:ext uri="{FF2B5EF4-FFF2-40B4-BE49-F238E27FC236}">
                <a16:creationId xmlns:a16="http://schemas.microsoft.com/office/drawing/2014/main" id="{5900C959-BED8-4A21-A756-49799D11E105}"/>
              </a:ext>
            </a:extLst>
          </p:cNvPr>
          <p:cNvSpPr>
            <a:spLocks noGrp="1"/>
          </p:cNvSpPr>
          <p:nvPr>
            <p:ph type="sldNum" sz="quarter" idx="12"/>
          </p:nvPr>
        </p:nvSpPr>
        <p:spPr/>
        <p:txBody>
          <a:bodyPr/>
          <a:lstStyle/>
          <a:p>
            <a:fld id="{20F37917-FD3A-4669-9018-DA04BCDD3D75}" type="slidenum">
              <a:rPr lang="en-US" smtClean="0"/>
              <a:t>50</a:t>
            </a:fld>
            <a:endParaRPr lang="en-US" dirty="0"/>
          </a:p>
        </p:txBody>
      </p:sp>
      <p:pic>
        <p:nvPicPr>
          <p:cNvPr id="7" name="Picture 6">
            <a:extLst>
              <a:ext uri="{FF2B5EF4-FFF2-40B4-BE49-F238E27FC236}">
                <a16:creationId xmlns:a16="http://schemas.microsoft.com/office/drawing/2014/main" id="{A8012EB0-347B-0A5F-63A2-301F462F961D}"/>
              </a:ext>
            </a:extLst>
          </p:cNvPr>
          <p:cNvPicPr>
            <a:picLocks noChangeAspect="1"/>
          </p:cNvPicPr>
          <p:nvPr/>
        </p:nvPicPr>
        <p:blipFill>
          <a:blip r:embed="rId3"/>
          <a:stretch>
            <a:fillRect/>
          </a:stretch>
        </p:blipFill>
        <p:spPr>
          <a:xfrm>
            <a:off x="697891" y="1422650"/>
            <a:ext cx="7318426" cy="5316583"/>
          </a:xfrm>
          <a:prstGeom prst="rect">
            <a:avLst/>
          </a:prstGeom>
        </p:spPr>
      </p:pic>
      <p:sp>
        <p:nvSpPr>
          <p:cNvPr id="8" name="TextBox 7">
            <a:extLst>
              <a:ext uri="{FF2B5EF4-FFF2-40B4-BE49-F238E27FC236}">
                <a16:creationId xmlns:a16="http://schemas.microsoft.com/office/drawing/2014/main" id="{457084B0-0D6C-9DEB-07FD-DBE855126240}"/>
              </a:ext>
            </a:extLst>
          </p:cNvPr>
          <p:cNvSpPr txBox="1"/>
          <p:nvPr/>
        </p:nvSpPr>
        <p:spPr>
          <a:xfrm>
            <a:off x="8610600" y="6125518"/>
            <a:ext cx="2148917"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900" dirty="0">
                <a:hlinkClick r:id="rId4"/>
              </a:rPr>
              <a:t>IEEE Security &amp; Privacy 15:5 (2017)</a:t>
            </a:r>
            <a:endParaRPr lang="en-US" sz="900" dirty="0"/>
          </a:p>
        </p:txBody>
      </p:sp>
    </p:spTree>
    <p:extLst>
      <p:ext uri="{BB962C8B-B14F-4D97-AF65-F5344CB8AC3E}">
        <p14:creationId xmlns:p14="http://schemas.microsoft.com/office/powerpoint/2010/main" val="2984768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Broken Authentication + Access Control"/>
          <p:cNvSpPr txBox="1">
            <a:spLocks noGrp="1"/>
          </p:cNvSpPr>
          <p:nvPr>
            <p:ph type="title"/>
          </p:nvPr>
        </p:nvSpPr>
        <p:spPr>
          <a:prstGeom prst="rect">
            <a:avLst/>
          </a:prstGeom>
        </p:spPr>
        <p:txBody>
          <a:bodyPr/>
          <a:lstStyle/>
          <a:p>
            <a:r>
              <a:rPr lang="en-US" dirty="0"/>
              <a:t>Other mitigations for access-control threats</a:t>
            </a:r>
            <a:endParaRPr dirty="0"/>
          </a:p>
        </p:txBody>
      </p:sp>
      <p:sp>
        <p:nvSpPr>
          <p:cNvPr id="222" name="Implement multi-factor authentication…"/>
          <p:cNvSpPr txBox="1">
            <a:spLocks noGrp="1"/>
          </p:cNvSpPr>
          <p:nvPr>
            <p:ph idx="1"/>
          </p:nvPr>
        </p:nvSpPr>
        <p:spPr>
          <a:prstGeom prst="rect">
            <a:avLst/>
          </a:prstGeom>
        </p:spPr>
        <p:txBody>
          <a:bodyPr/>
          <a:lstStyle/>
          <a:p>
            <a:r>
              <a:rPr dirty="0"/>
              <a:t>Implement multi-factor authentication</a:t>
            </a:r>
          </a:p>
          <a:p>
            <a:r>
              <a:rPr lang="en-US" dirty="0"/>
              <a:t>Make sure passwords are not weak, have not been compromised.</a:t>
            </a:r>
            <a:endParaRPr dirty="0"/>
          </a:p>
          <a:p>
            <a:r>
              <a:rPr dirty="0"/>
              <a:t>Apply per-record access control</a:t>
            </a:r>
            <a:r>
              <a:rPr lang="en-US" dirty="0"/>
              <a:t> </a:t>
            </a:r>
          </a:p>
          <a:p>
            <a:pPr lvl="1"/>
            <a:r>
              <a:rPr lang="en-US" dirty="0"/>
              <a:t>Principle of least privilege</a:t>
            </a:r>
            <a:endParaRPr dirty="0"/>
          </a:p>
          <a:p>
            <a:r>
              <a:rPr dirty="0"/>
              <a:t>Harden account creation, password reset pathways</a:t>
            </a:r>
          </a:p>
          <a:p>
            <a:r>
              <a:rPr lang="en-US" dirty="0"/>
              <a:t>Use an expert vendor, like Auth0, to handle login</a:t>
            </a:r>
          </a:p>
          <a:p>
            <a:pPr lvl="1"/>
            <a:r>
              <a:rPr lang="en-US" dirty="0"/>
              <a:t>They can do it better than you can.</a:t>
            </a:r>
            <a:endParaRPr dirty="0"/>
          </a:p>
        </p:txBody>
      </p:sp>
      <p:sp>
        <p:nvSpPr>
          <p:cNvPr id="3" name="Rectangle 2">
            <a:extLst>
              <a:ext uri="{FF2B5EF4-FFF2-40B4-BE49-F238E27FC236}">
                <a16:creationId xmlns:a16="http://schemas.microsoft.com/office/drawing/2014/main" id="{F292D91D-8240-BE81-36C9-1EEB37AE9E3A}"/>
              </a:ext>
            </a:extLst>
          </p:cNvPr>
          <p:cNvSpPr/>
          <p:nvPr/>
        </p:nvSpPr>
        <p:spPr>
          <a:xfrm>
            <a:off x="1616149" y="1840401"/>
            <a:ext cx="8623005" cy="3857681"/>
          </a:xfrm>
          <a:prstGeom prst="rect">
            <a:avLst/>
          </a:prstGeom>
          <a:solidFill>
            <a:srgbClr val="FFC000">
              <a:alpha val="66000"/>
            </a:srgb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1"/>
                </a:solidFill>
                <a:sym typeface="Helvetica Neue"/>
              </a:rPr>
              <a:t>But how do you get your developers to do all this?</a:t>
            </a:r>
            <a:endParaRPr lang="en-US" sz="4800" dirty="0">
              <a:solidFill>
                <a:schemeClr val="tx1"/>
              </a:solidFill>
            </a:endParaRPr>
          </a:p>
        </p:txBody>
      </p:sp>
    </p:spTree>
    <p:extLst>
      <p:ext uri="{BB962C8B-B14F-4D97-AF65-F5344CB8AC3E}">
        <p14:creationId xmlns:p14="http://schemas.microsoft.com/office/powerpoint/2010/main" val="3069861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96010-2848-3F79-FC80-A141A47E7F3F}"/>
              </a:ext>
            </a:extLst>
          </p:cNvPr>
          <p:cNvSpPr>
            <a:spLocks noGrp="1"/>
          </p:cNvSpPr>
          <p:nvPr>
            <p:ph type="title"/>
          </p:nvPr>
        </p:nvSpPr>
        <p:spPr/>
        <p:txBody>
          <a:bodyPr/>
          <a:lstStyle/>
          <a:p>
            <a:r>
              <a:rPr lang="en-US" dirty="0"/>
              <a:t>Outline of this lecture</a:t>
            </a:r>
          </a:p>
        </p:txBody>
      </p:sp>
      <p:sp>
        <p:nvSpPr>
          <p:cNvPr id="3" name="Content Placeholder 2">
            <a:extLst>
              <a:ext uri="{FF2B5EF4-FFF2-40B4-BE49-F238E27FC236}">
                <a16:creationId xmlns:a16="http://schemas.microsoft.com/office/drawing/2014/main" id="{8EF9911C-7C41-FC72-C3DB-359B3DDE35C7}"/>
              </a:ext>
            </a:extLst>
          </p:cNvPr>
          <p:cNvSpPr>
            <a:spLocks noGrp="1"/>
          </p:cNvSpPr>
          <p:nvPr>
            <p:ph idx="1"/>
          </p:nvPr>
        </p:nvSpPr>
        <p:spPr/>
        <p:txBody>
          <a:bodyPr/>
          <a:lstStyle/>
          <a:p>
            <a:pPr marL="514350" indent="-514350">
              <a:buFont typeface="+mj-lt"/>
              <a:buAutoNum type="arabicPeriod"/>
            </a:pPr>
            <a:r>
              <a:rPr lang="en-US" dirty="0">
                <a:solidFill>
                  <a:schemeClr val="bg2">
                    <a:lumMod val="75000"/>
                  </a:schemeClr>
                </a:solidFill>
              </a:rPr>
              <a:t>Definition of key vocabulary</a:t>
            </a:r>
          </a:p>
          <a:p>
            <a:pPr marL="514350" indent="-514350">
              <a:buFont typeface="+mj-lt"/>
              <a:buAutoNum type="arabicPeriod"/>
            </a:pPr>
            <a:r>
              <a:rPr lang="en-US" dirty="0">
                <a:solidFill>
                  <a:schemeClr val="bg2">
                    <a:lumMod val="75000"/>
                  </a:schemeClr>
                </a:solidFill>
              </a:rPr>
              <a:t>Some common vulnerabilities, and possible mitigations</a:t>
            </a:r>
          </a:p>
          <a:p>
            <a:pPr marL="514350" indent="-514350">
              <a:buFont typeface="+mj-lt"/>
              <a:buAutoNum type="arabicPeriod"/>
            </a:pPr>
            <a:r>
              <a:rPr lang="en-US" dirty="0">
                <a:solidFill>
                  <a:srgbClr val="FF0000"/>
                </a:solidFill>
              </a:rPr>
              <a:t>Getting security right is about people as well as software.</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2A7DE133-ADDD-9C96-A427-C9A2BD0FB364}"/>
              </a:ext>
            </a:extLst>
          </p:cNvPr>
          <p:cNvSpPr>
            <a:spLocks noGrp="1"/>
          </p:cNvSpPr>
          <p:nvPr>
            <p:ph type="sldNum" sz="quarter" idx="12"/>
          </p:nvPr>
        </p:nvSpPr>
        <p:spPr/>
        <p:txBody>
          <a:bodyPr/>
          <a:lstStyle/>
          <a:p>
            <a:fld id="{20F37917-FD3A-4669-9018-DA04BCDD3D75}" type="slidenum">
              <a:rPr lang="en-US" smtClean="0"/>
              <a:t>52</a:t>
            </a:fld>
            <a:endParaRPr lang="en-US"/>
          </a:p>
        </p:txBody>
      </p:sp>
    </p:spTree>
    <p:extLst>
      <p:ext uri="{BB962C8B-B14F-4D97-AF65-F5344CB8AC3E}">
        <p14:creationId xmlns:p14="http://schemas.microsoft.com/office/powerpoint/2010/main" val="13646598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460F2-402D-B9AA-A614-91E800A3128D}"/>
              </a:ext>
            </a:extLst>
          </p:cNvPr>
          <p:cNvSpPr>
            <a:spLocks noGrp="1"/>
          </p:cNvSpPr>
          <p:nvPr>
            <p:ph type="title"/>
          </p:nvPr>
        </p:nvSpPr>
        <p:spPr/>
        <p:txBody>
          <a:bodyPr/>
          <a:lstStyle/>
          <a:p>
            <a:r>
              <a:rPr lang="en-US" dirty="0"/>
              <a:t>David Blank-Edelman (former head of Systems at Khoury)</a:t>
            </a:r>
          </a:p>
        </p:txBody>
      </p:sp>
      <p:sp>
        <p:nvSpPr>
          <p:cNvPr id="3" name="Content Placeholder 2">
            <a:extLst>
              <a:ext uri="{FF2B5EF4-FFF2-40B4-BE49-F238E27FC236}">
                <a16:creationId xmlns:a16="http://schemas.microsoft.com/office/drawing/2014/main" id="{F8E19530-B6DE-08DE-72B0-35935A0BB572}"/>
              </a:ext>
            </a:extLst>
          </p:cNvPr>
          <p:cNvSpPr>
            <a:spLocks noGrp="1"/>
          </p:cNvSpPr>
          <p:nvPr>
            <p:ph idx="1"/>
          </p:nvPr>
        </p:nvSpPr>
        <p:spPr>
          <a:xfrm>
            <a:off x="838200" y="1500160"/>
            <a:ext cx="6051698" cy="4351338"/>
          </a:xfrm>
        </p:spPr>
        <p:txBody>
          <a:bodyPr anchor="ctr">
            <a:normAutofit/>
          </a:bodyPr>
          <a:lstStyle/>
          <a:p>
            <a:pPr marL="0" indent="0" algn="ctr">
              <a:buNone/>
            </a:pPr>
            <a:r>
              <a:rPr lang="en-US" sz="5400" dirty="0"/>
              <a:t>“The solution is in front of the screen, not behind it”</a:t>
            </a:r>
          </a:p>
        </p:txBody>
      </p:sp>
      <p:sp>
        <p:nvSpPr>
          <p:cNvPr id="4" name="Slide Number Placeholder 3">
            <a:extLst>
              <a:ext uri="{FF2B5EF4-FFF2-40B4-BE49-F238E27FC236}">
                <a16:creationId xmlns:a16="http://schemas.microsoft.com/office/drawing/2014/main" id="{692126EC-A48E-E653-F752-1640D1214C20}"/>
              </a:ext>
            </a:extLst>
          </p:cNvPr>
          <p:cNvSpPr>
            <a:spLocks noGrp="1"/>
          </p:cNvSpPr>
          <p:nvPr>
            <p:ph type="sldNum" sz="quarter" idx="12"/>
          </p:nvPr>
        </p:nvSpPr>
        <p:spPr/>
        <p:txBody>
          <a:bodyPr/>
          <a:lstStyle/>
          <a:p>
            <a:fld id="{20F37917-FD3A-4669-9018-DA04BCDD3D75}" type="slidenum">
              <a:rPr lang="en-US" smtClean="0"/>
              <a:t>53</a:t>
            </a:fld>
            <a:endParaRPr lang="en-US"/>
          </a:p>
        </p:txBody>
      </p:sp>
      <p:pic>
        <p:nvPicPr>
          <p:cNvPr id="1026" name="Picture 2" descr="David Blank-Edelman - devopsdays Seattle 2017">
            <a:extLst>
              <a:ext uri="{FF2B5EF4-FFF2-40B4-BE49-F238E27FC236}">
                <a16:creationId xmlns:a16="http://schemas.microsoft.com/office/drawing/2014/main" id="{4197B32C-9270-E202-805F-9932A3CED4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1552" y="2254102"/>
            <a:ext cx="4102248" cy="410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3784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ecurity: Managing Risk"/>
          <p:cNvSpPr txBox="1">
            <a:spLocks noGrp="1"/>
          </p:cNvSpPr>
          <p:nvPr>
            <p:ph type="title"/>
          </p:nvPr>
        </p:nvSpPr>
        <p:spPr>
          <a:prstGeom prst="rect">
            <a:avLst/>
          </a:prstGeom>
        </p:spPr>
        <p:txBody>
          <a:bodyPr/>
          <a:lstStyle/>
          <a:p>
            <a:r>
              <a:rPr lang="en-US" dirty="0"/>
              <a:t>A security architecture must include a security culture</a:t>
            </a:r>
            <a:endParaRPr dirty="0"/>
          </a:p>
        </p:txBody>
      </p:sp>
      <p:sp>
        <p:nvSpPr>
          <p:cNvPr id="147" name="Security architecture is a set of mechanisms and policies that we build into our system to mitigate risks from threats…"/>
          <p:cNvSpPr txBox="1">
            <a:spLocks noGrp="1"/>
          </p:cNvSpPr>
          <p:nvPr>
            <p:ph idx="1"/>
          </p:nvPr>
        </p:nvSpPr>
        <p:spPr>
          <a:prstGeom prst="rect">
            <a:avLst/>
          </a:prstGeom>
        </p:spPr>
        <p:txBody>
          <a:bodyPr/>
          <a:lstStyle/>
          <a:p>
            <a:r>
              <a:rPr dirty="0">
                <a:solidFill>
                  <a:schemeClr val="tx1"/>
                </a:solidFill>
              </a:rPr>
              <a:t>Security architecture is a set of </a:t>
            </a:r>
            <a:r>
              <a:rPr dirty="0">
                <a:solidFill>
                  <a:schemeClr val="tx1"/>
                </a:solidFill>
                <a:highlight>
                  <a:srgbClr val="FFFF00"/>
                </a:highlight>
              </a:rPr>
              <a:t>mechanisms and policies </a:t>
            </a:r>
            <a:r>
              <a:rPr dirty="0">
                <a:solidFill>
                  <a:schemeClr val="tx1"/>
                </a:solidFill>
              </a:rPr>
              <a:t>that we build into our system to mitigate risks from threats</a:t>
            </a:r>
          </a:p>
          <a:p>
            <a:r>
              <a:rPr lang="en-US" dirty="0">
                <a:solidFill>
                  <a:schemeClr val="bg2">
                    <a:lumMod val="90000"/>
                  </a:schemeClr>
                </a:solidFill>
              </a:rPr>
              <a:t>Vulnerability: a characteristic or flaw in system design or implementation, or in the security procedures, that, if exploited, could result in a security compromise</a:t>
            </a:r>
          </a:p>
          <a:p>
            <a:r>
              <a:rPr dirty="0">
                <a:solidFill>
                  <a:schemeClr val="bg2">
                    <a:lumMod val="90000"/>
                  </a:schemeClr>
                </a:solidFill>
              </a:rPr>
              <a:t>Threat: potential event that could compromise a security requirement</a:t>
            </a:r>
          </a:p>
          <a:p>
            <a:r>
              <a:rPr dirty="0">
                <a:solidFill>
                  <a:schemeClr val="bg2">
                    <a:lumMod val="90000"/>
                  </a:schemeClr>
                </a:solidFill>
              </a:rPr>
              <a:t>Attack: realization of a threat</a:t>
            </a:r>
          </a:p>
        </p:txBody>
      </p:sp>
    </p:spTree>
    <p:extLst>
      <p:ext uri="{BB962C8B-B14F-4D97-AF65-F5344CB8AC3E}">
        <p14:creationId xmlns:p14="http://schemas.microsoft.com/office/powerpoint/2010/main" val="14825290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F4108-FF6F-613C-8466-6D6395C9E6D2}"/>
              </a:ext>
            </a:extLst>
          </p:cNvPr>
          <p:cNvSpPr>
            <a:spLocks noGrp="1"/>
          </p:cNvSpPr>
          <p:nvPr>
            <p:ph type="title"/>
          </p:nvPr>
        </p:nvSpPr>
        <p:spPr/>
        <p:txBody>
          <a:bodyPr/>
          <a:lstStyle/>
          <a:p>
            <a:r>
              <a:rPr lang="en-US" dirty="0"/>
              <a:t>Elements of a security culture</a:t>
            </a:r>
          </a:p>
        </p:txBody>
      </p:sp>
      <p:sp>
        <p:nvSpPr>
          <p:cNvPr id="3" name="Content Placeholder 2">
            <a:extLst>
              <a:ext uri="{FF2B5EF4-FFF2-40B4-BE49-F238E27FC236}">
                <a16:creationId xmlns:a16="http://schemas.microsoft.com/office/drawing/2014/main" id="{A6A51E1A-428A-71C9-87F9-8032C2DC5EB0}"/>
              </a:ext>
            </a:extLst>
          </p:cNvPr>
          <p:cNvSpPr>
            <a:spLocks noGrp="1"/>
          </p:cNvSpPr>
          <p:nvPr>
            <p:ph idx="1"/>
          </p:nvPr>
        </p:nvSpPr>
        <p:spPr/>
        <p:txBody>
          <a:bodyPr/>
          <a:lstStyle/>
          <a:p>
            <a:r>
              <a:rPr lang="en-US" dirty="0"/>
              <a:t>Make security a regular part of the process.</a:t>
            </a:r>
          </a:p>
          <a:p>
            <a:pPr lvl="1"/>
            <a:r>
              <a:rPr lang="en-US" dirty="0"/>
              <a:t>Include security tools as part of the build/release process</a:t>
            </a:r>
          </a:p>
          <a:p>
            <a:pPr lvl="1"/>
            <a:r>
              <a:rPr lang="en-US" dirty="0"/>
              <a:t>Tools may have false positives and false negatives</a:t>
            </a:r>
          </a:p>
          <a:p>
            <a:pPr lvl="1"/>
            <a:r>
              <a:rPr lang="en-US" dirty="0"/>
              <a:t>Educate developers about when how to recognize positives that look false, but aren’t</a:t>
            </a:r>
          </a:p>
          <a:p>
            <a:pPr lvl="1"/>
            <a:r>
              <a:rPr lang="en-US" dirty="0"/>
              <a:t>Include security review as regular part of code review</a:t>
            </a:r>
          </a:p>
        </p:txBody>
      </p:sp>
      <p:sp>
        <p:nvSpPr>
          <p:cNvPr id="4" name="Slide Number Placeholder 3">
            <a:extLst>
              <a:ext uri="{FF2B5EF4-FFF2-40B4-BE49-F238E27FC236}">
                <a16:creationId xmlns:a16="http://schemas.microsoft.com/office/drawing/2014/main" id="{D59AECEC-4F13-E90B-FF91-7B7BDA015246}"/>
              </a:ext>
            </a:extLst>
          </p:cNvPr>
          <p:cNvSpPr>
            <a:spLocks noGrp="1"/>
          </p:cNvSpPr>
          <p:nvPr>
            <p:ph type="sldNum" sz="quarter" idx="12"/>
          </p:nvPr>
        </p:nvSpPr>
        <p:spPr/>
        <p:txBody>
          <a:bodyPr/>
          <a:lstStyle/>
          <a:p>
            <a:fld id="{20F37917-FD3A-4669-9018-DA04BCDD3D75}" type="slidenum">
              <a:rPr lang="en-US" smtClean="0"/>
              <a:t>55</a:t>
            </a:fld>
            <a:endParaRPr lang="en-US"/>
          </a:p>
        </p:txBody>
      </p:sp>
    </p:spTree>
    <p:extLst>
      <p:ext uri="{BB962C8B-B14F-4D97-AF65-F5344CB8AC3E}">
        <p14:creationId xmlns:p14="http://schemas.microsoft.com/office/powerpoint/2010/main" val="33901115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Learning Objectives for this Lesson"/>
          <p:cNvSpPr txBox="1">
            <a:spLocks noGrp="1"/>
          </p:cNvSpPr>
          <p:nvPr>
            <p:ph type="title"/>
          </p:nvPr>
        </p:nvSpPr>
        <p:spPr>
          <a:prstGeom prst="rect">
            <a:avLst/>
          </a:prstGeom>
        </p:spPr>
        <p:txBody>
          <a:bodyPr/>
          <a:lstStyle/>
          <a:p>
            <a:r>
              <a:rPr dirty="0"/>
              <a:t>Learning Objectives for this </a:t>
            </a:r>
            <a:r>
              <a:rPr lang="en-US" dirty="0"/>
              <a:t>Module</a:t>
            </a:r>
            <a:endParaRPr dirty="0"/>
          </a:p>
        </p:txBody>
      </p:sp>
      <p:sp>
        <p:nvSpPr>
          <p:cNvPr id="131" name="Describe that security is a spectrum, and be able to define a realistic threat model for a given system…"/>
          <p:cNvSpPr txBox="1">
            <a:spLocks noGrp="1"/>
          </p:cNvSpPr>
          <p:nvPr>
            <p:ph idx="1"/>
          </p:nvPr>
        </p:nvSpPr>
        <p:spPr>
          <a:prstGeom prst="rect">
            <a:avLst/>
          </a:prstGeom>
        </p:spPr>
        <p:txBody>
          <a:bodyPr>
            <a:normAutofit/>
          </a:bodyPr>
          <a:lstStyle/>
          <a:p>
            <a:pPr marL="349250" indent="-349250">
              <a:buSzPct val="123000"/>
              <a:buChar char="•"/>
            </a:pPr>
            <a:r>
              <a:rPr lang="en-US" dirty="0"/>
              <a:t>You should now be able to:</a:t>
            </a:r>
          </a:p>
          <a:p>
            <a:pPr marL="806450" lvl="1" indent="-349250">
              <a:buSzPct val="123000"/>
            </a:pPr>
            <a:r>
              <a:rPr lang="en-US" dirty="0"/>
              <a:t>Define key terms relating to software/system security</a:t>
            </a:r>
          </a:p>
          <a:p>
            <a:pPr marL="806450" lvl="1" indent="-349250">
              <a:buSzPct val="123000"/>
            </a:pPr>
            <a:r>
              <a:rPr dirty="0"/>
              <a:t>Describe </a:t>
            </a:r>
            <a:r>
              <a:rPr lang="en-US" dirty="0"/>
              <a:t>some of the tradeoffs between security and other requirements in software engineering</a:t>
            </a:r>
          </a:p>
          <a:p>
            <a:pPr marL="806450" lvl="1" indent="-349250">
              <a:buSzPct val="123000"/>
            </a:pPr>
            <a:r>
              <a:rPr lang="en-US" dirty="0"/>
              <a:t>Explain 5 common vulnerabilities in web applications and similar software systems, and describe some common mitigations for each of them.</a:t>
            </a:r>
          </a:p>
          <a:p>
            <a:pPr marL="806450" lvl="1" indent="-349250">
              <a:buSzPct val="123000"/>
            </a:pPr>
            <a:r>
              <a:rPr lang="en-US" dirty="0"/>
              <a:t>Explain why software alone isn’t enough to assure security</a:t>
            </a:r>
            <a:endParaRPr dirty="0"/>
          </a:p>
        </p:txBody>
      </p:sp>
    </p:spTree>
    <p:extLst>
      <p:ext uri="{BB962C8B-B14F-4D97-AF65-F5344CB8AC3E}">
        <p14:creationId xmlns:p14="http://schemas.microsoft.com/office/powerpoint/2010/main" val="860465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CEC33-DD4A-7C41-0DA6-F14A7B371A65}"/>
              </a:ext>
            </a:extLst>
          </p:cNvPr>
          <p:cNvSpPr>
            <a:spLocks noGrp="1"/>
          </p:cNvSpPr>
          <p:nvPr>
            <p:ph type="title"/>
          </p:nvPr>
        </p:nvSpPr>
        <p:spPr/>
        <p:txBody>
          <a:bodyPr/>
          <a:lstStyle/>
          <a:p>
            <a:r>
              <a:rPr lang="en-US" dirty="0"/>
              <a:t>Security: Basic Vocabulary (3) </a:t>
            </a:r>
          </a:p>
        </p:txBody>
      </p:sp>
      <p:sp>
        <p:nvSpPr>
          <p:cNvPr id="3" name="Content Placeholder 2">
            <a:extLst>
              <a:ext uri="{FF2B5EF4-FFF2-40B4-BE49-F238E27FC236}">
                <a16:creationId xmlns:a16="http://schemas.microsoft.com/office/drawing/2014/main" id="{51BE5996-979E-A99D-D7C0-979946602204}"/>
              </a:ext>
            </a:extLst>
          </p:cNvPr>
          <p:cNvSpPr>
            <a:spLocks noGrp="1"/>
          </p:cNvSpPr>
          <p:nvPr>
            <p:ph idx="1"/>
          </p:nvPr>
        </p:nvSpPr>
        <p:spPr/>
        <p:txBody>
          <a:bodyPr>
            <a:normAutofit/>
          </a:bodyPr>
          <a:lstStyle/>
          <a:p>
            <a:r>
              <a:rPr lang="en-US" dirty="0"/>
              <a:t>Vulnerability: a characteristic or flaw in system design or implementation, or in the security procedures, that, if exploited, could result in a security compromise</a:t>
            </a:r>
          </a:p>
          <a:p>
            <a:r>
              <a:rPr lang="en-US" dirty="0"/>
              <a:t>Exploit: a technique or method for exploiting a vulnerability</a:t>
            </a:r>
          </a:p>
          <a:p>
            <a:r>
              <a:rPr lang="en-US" dirty="0"/>
              <a:t>Attack: realization of a threat</a:t>
            </a:r>
          </a:p>
          <a:p>
            <a:r>
              <a:rPr lang="en-US" dirty="0"/>
              <a:t>Mitigation: a technique for making an attack less likely, more expensive, or less valuable to an attacker.</a:t>
            </a:r>
          </a:p>
        </p:txBody>
      </p:sp>
      <p:sp>
        <p:nvSpPr>
          <p:cNvPr id="4" name="Slide Number Placeholder 3">
            <a:extLst>
              <a:ext uri="{FF2B5EF4-FFF2-40B4-BE49-F238E27FC236}">
                <a16:creationId xmlns:a16="http://schemas.microsoft.com/office/drawing/2014/main" id="{8747B6BA-A366-FB31-99A5-22FBEF58BCAD}"/>
              </a:ext>
            </a:extLst>
          </p:cNvPr>
          <p:cNvSpPr>
            <a:spLocks noGrp="1"/>
          </p:cNvSpPr>
          <p:nvPr>
            <p:ph type="sldNum" sz="quarter" idx="12"/>
          </p:nvPr>
        </p:nvSpPr>
        <p:spPr/>
        <p:txBody>
          <a:bodyPr/>
          <a:lstStyle/>
          <a:p>
            <a:fld id="{20F37917-FD3A-4669-9018-DA04BCDD3D75}" type="slidenum">
              <a:rPr lang="en-US" smtClean="0"/>
              <a:t>6</a:t>
            </a:fld>
            <a:endParaRPr lang="en-US"/>
          </a:p>
        </p:txBody>
      </p:sp>
    </p:spTree>
    <p:extLst>
      <p:ext uri="{BB962C8B-B14F-4D97-AF65-F5344CB8AC3E}">
        <p14:creationId xmlns:p14="http://schemas.microsoft.com/office/powerpoint/2010/main" val="649774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ecurity isn't (always) free"/>
          <p:cNvSpPr txBox="1">
            <a:spLocks noGrp="1"/>
          </p:cNvSpPr>
          <p:nvPr>
            <p:ph type="title"/>
          </p:nvPr>
        </p:nvSpPr>
        <p:spPr>
          <a:prstGeom prst="rect">
            <a:avLst/>
          </a:prstGeom>
        </p:spPr>
        <p:txBody>
          <a:bodyPr/>
          <a:lstStyle/>
          <a:p>
            <a:r>
              <a:rPr dirty="0"/>
              <a:t>Security isn't always free</a:t>
            </a:r>
          </a:p>
        </p:txBody>
      </p:sp>
      <p:sp>
        <p:nvSpPr>
          <p:cNvPr id="141" name="You just moved to a new house, someone just moved out of it. What do you do to protect your belongings/property?…"/>
          <p:cNvSpPr txBox="1">
            <a:spLocks noGrp="1"/>
          </p:cNvSpPr>
          <p:nvPr>
            <p:ph idx="1"/>
          </p:nvPr>
        </p:nvSpPr>
        <p:spPr>
          <a:prstGeom prst="rect">
            <a:avLst/>
          </a:prstGeom>
        </p:spPr>
        <p:txBody>
          <a:bodyPr/>
          <a:lstStyle/>
          <a:p>
            <a:r>
              <a:rPr lang="en-US" dirty="0"/>
              <a:t>In software, as in the real world…</a:t>
            </a:r>
          </a:p>
          <a:p>
            <a:r>
              <a:rPr dirty="0"/>
              <a:t>You just moved to a new house, someone just moved out of it. What do you do to protect your belongings/property?</a:t>
            </a:r>
          </a:p>
          <a:p>
            <a:r>
              <a:rPr dirty="0"/>
              <a:t>Do you change the locks?</a:t>
            </a:r>
          </a:p>
          <a:p>
            <a:r>
              <a:rPr dirty="0"/>
              <a:t>Do you buy security cameras?</a:t>
            </a:r>
          </a:p>
          <a:p>
            <a:r>
              <a:rPr dirty="0"/>
              <a:t>Do you hire a security guard?</a:t>
            </a:r>
          </a:p>
          <a:p>
            <a:r>
              <a:rPr dirty="0"/>
              <a:t>Do you even bother locking the door?</a:t>
            </a:r>
          </a:p>
        </p:txBody>
      </p:sp>
      <p:pic>
        <p:nvPicPr>
          <p:cNvPr id="1026" name="Picture 2" descr="brown wooden bench on front of white concrete house">
            <a:extLst>
              <a:ext uri="{FF2B5EF4-FFF2-40B4-BE49-F238E27FC236}">
                <a16:creationId xmlns:a16="http://schemas.microsoft.com/office/drawing/2014/main" id="{0A780290-61E0-594C-937F-3FF8932E1E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077"/>
          <a:stretch/>
        </p:blipFill>
        <p:spPr bwMode="auto">
          <a:xfrm>
            <a:off x="7942396" y="1435688"/>
            <a:ext cx="4249605" cy="4762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Costs &amp; Benefits"/>
          <p:cNvSpPr txBox="1">
            <a:spLocks noGrp="1"/>
          </p:cNvSpPr>
          <p:nvPr>
            <p:ph type="title"/>
          </p:nvPr>
        </p:nvSpPr>
        <p:spPr>
          <a:prstGeom prst="rect">
            <a:avLst/>
          </a:prstGeom>
        </p:spPr>
        <p:txBody>
          <a:bodyPr/>
          <a:lstStyle/>
          <a:p>
            <a:r>
              <a:rPr lang="en-US" dirty="0"/>
              <a:t>Security is about managing risk</a:t>
            </a:r>
            <a:endParaRPr dirty="0"/>
          </a:p>
        </p:txBody>
      </p:sp>
      <p:sp>
        <p:nvSpPr>
          <p:cNvPr id="153" name="Increasing security might:…"/>
          <p:cNvSpPr txBox="1">
            <a:spLocks noGrp="1"/>
          </p:cNvSpPr>
          <p:nvPr>
            <p:ph idx="1"/>
          </p:nvPr>
        </p:nvSpPr>
        <p:spPr>
          <a:prstGeom prst="rect">
            <a:avLst/>
          </a:prstGeom>
        </p:spPr>
        <p:txBody>
          <a:bodyPr/>
          <a:lstStyle/>
          <a:p>
            <a:r>
              <a:rPr dirty="0"/>
              <a:t>Increasing security might:</a:t>
            </a:r>
          </a:p>
          <a:p>
            <a:pPr lvl="1"/>
            <a:r>
              <a:rPr dirty="0"/>
              <a:t>Increase development &amp; maintenance cost</a:t>
            </a:r>
          </a:p>
          <a:p>
            <a:pPr lvl="1"/>
            <a:r>
              <a:rPr dirty="0"/>
              <a:t>Increase infrastructure requirements</a:t>
            </a:r>
          </a:p>
          <a:p>
            <a:pPr lvl="1"/>
            <a:r>
              <a:rPr dirty="0"/>
              <a:t>Degrade performance</a:t>
            </a:r>
          </a:p>
          <a:p>
            <a:r>
              <a:rPr dirty="0"/>
              <a:t>But, if we are attacked, increasing security might also:</a:t>
            </a:r>
          </a:p>
          <a:p>
            <a:pPr lvl="1"/>
            <a:r>
              <a:rPr dirty="0"/>
              <a:t>Decrease financial and intangible losses</a:t>
            </a:r>
          </a:p>
          <a:p>
            <a:r>
              <a:rPr dirty="0"/>
              <a:t>How likely do we think we are to be attacked in </a:t>
            </a:r>
            <a:r>
              <a:rPr lang="en-US" dirty="0"/>
              <a:t>some particular </a:t>
            </a:r>
            <a:r>
              <a:rPr dirty="0"/>
              <a:t>way?</a:t>
            </a:r>
          </a:p>
        </p:txBody>
      </p:sp>
    </p:spTree>
    <p:extLst>
      <p:ext uri="{BB962C8B-B14F-4D97-AF65-F5344CB8AC3E}">
        <p14:creationId xmlns:p14="http://schemas.microsoft.com/office/powerpoint/2010/main" val="2761665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Threat Models"/>
          <p:cNvSpPr txBox="1">
            <a:spLocks noGrp="1"/>
          </p:cNvSpPr>
          <p:nvPr>
            <p:ph type="title"/>
          </p:nvPr>
        </p:nvSpPr>
        <p:spPr>
          <a:prstGeom prst="rect">
            <a:avLst/>
          </a:prstGeom>
        </p:spPr>
        <p:txBody>
          <a:bodyPr>
            <a:normAutofit/>
          </a:bodyPr>
          <a:lstStyle/>
          <a:p>
            <a:r>
              <a:rPr lang="en-US" dirty="0"/>
              <a:t>Threat modeling can help us analyze the issues</a:t>
            </a:r>
            <a:endParaRPr dirty="0"/>
          </a:p>
        </p:txBody>
      </p:sp>
      <p:sp>
        <p:nvSpPr>
          <p:cNvPr id="157" name="What is being defended?…"/>
          <p:cNvSpPr txBox="1">
            <a:spLocks noGrp="1"/>
          </p:cNvSpPr>
          <p:nvPr>
            <p:ph idx="1"/>
          </p:nvPr>
        </p:nvSpPr>
        <p:spPr>
          <a:prstGeom prst="rect">
            <a:avLst/>
          </a:prstGeom>
        </p:spPr>
        <p:txBody>
          <a:bodyPr>
            <a:normAutofit/>
          </a:bodyPr>
          <a:lstStyle/>
          <a:p>
            <a:r>
              <a:rPr dirty="0"/>
              <a:t>What is being defended?</a:t>
            </a:r>
          </a:p>
          <a:p>
            <a:r>
              <a:rPr dirty="0"/>
              <a:t>What malicious actors exist and what attacks might they employ?</a:t>
            </a:r>
            <a:endParaRPr lang="en-US" dirty="0"/>
          </a:p>
          <a:p>
            <a:r>
              <a:rPr lang="en-US" dirty="0"/>
              <a:t>What value can an attacker extract from a vulnerability?</a:t>
            </a:r>
            <a:endParaRPr dirty="0"/>
          </a:p>
          <a:p>
            <a:r>
              <a:rPr dirty="0"/>
              <a:t>Who do we trust?</a:t>
            </a:r>
            <a:r>
              <a:rPr lang="en-US" dirty="0"/>
              <a:t> What parts of the system do we trust?</a:t>
            </a:r>
            <a:endParaRPr dirty="0"/>
          </a:p>
          <a:p>
            <a:r>
              <a:rPr lang="en-US" dirty="0"/>
              <a:t>What can we do in case of attack?</a:t>
            </a:r>
          </a:p>
        </p:txBody>
      </p:sp>
      <p:pic>
        <p:nvPicPr>
          <p:cNvPr id="1026" name="Picture 2">
            <a:extLst>
              <a:ext uri="{FF2B5EF4-FFF2-40B4-BE49-F238E27FC236}">
                <a16:creationId xmlns:a16="http://schemas.microsoft.com/office/drawing/2014/main" id="{4EBE8FD4-1B61-7454-C70C-FC7135E123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7287" y="1678897"/>
            <a:ext cx="2871463" cy="5107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2999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44586</TotalTime>
  <Words>6965</Words>
  <Application>Microsoft Office PowerPoint</Application>
  <PresentationFormat>Widescreen</PresentationFormat>
  <Paragraphs>608</Paragraphs>
  <Slides>56</Slides>
  <Notes>50</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56</vt:i4>
      </vt:variant>
    </vt:vector>
  </HeadingPairs>
  <TitlesOfParts>
    <vt:vector size="71" baseType="lpstr">
      <vt:lpstr>Chiller</vt:lpstr>
      <vt:lpstr>Helvetica Neue Medium</vt:lpstr>
      <vt:lpstr>Algerian</vt:lpstr>
      <vt:lpstr>Avenir Next Regular</vt:lpstr>
      <vt:lpstr>Arial</vt:lpstr>
      <vt:lpstr>Consolas</vt:lpstr>
      <vt:lpstr>Times New Roman</vt:lpstr>
      <vt:lpstr>Helvetica Neue</vt:lpstr>
      <vt:lpstr>Verdana</vt:lpstr>
      <vt:lpstr>Bradley Hand ITC</vt:lpstr>
      <vt:lpstr>Calibri</vt:lpstr>
      <vt:lpstr>Abadi</vt:lpstr>
      <vt:lpstr>Helvetica</vt:lpstr>
      <vt:lpstr>Office Theme</vt:lpstr>
      <vt:lpstr>PDF</vt:lpstr>
      <vt:lpstr>CS 4530: Fundamentals of Software Engineering  Module 15: Software Engineering &amp; Security</vt:lpstr>
      <vt:lpstr>Learning Objectives for this Module</vt:lpstr>
      <vt:lpstr>Outline of this lecture</vt:lpstr>
      <vt:lpstr>Security: Basic Vocabulary (1)</vt:lpstr>
      <vt:lpstr>Security: Basic Vocabulary (2) </vt:lpstr>
      <vt:lpstr>Security: Basic Vocabulary (3) </vt:lpstr>
      <vt:lpstr>Security isn't always free</vt:lpstr>
      <vt:lpstr>Security is about managing risk</vt:lpstr>
      <vt:lpstr>Threat modeling can help us analyze the issues</vt:lpstr>
      <vt:lpstr>A Baseline Threat Model</vt:lpstr>
      <vt:lpstr>A Baseline Security Policy</vt:lpstr>
      <vt:lpstr>How much should you log?</vt:lpstr>
      <vt:lpstr>Backups can mitigate the risks of a ransomware attack</vt:lpstr>
      <vt:lpstr>Off-site backups mitigate the risks of natural disasters</vt:lpstr>
      <vt:lpstr>In the remainder of this module, we will discuss 5 major classes of vulnerabilities</vt:lpstr>
      <vt:lpstr>Vulnerability 1 Example: authentication code in a web application</vt:lpstr>
      <vt:lpstr>Who would do such a silly thing?</vt:lpstr>
      <vt:lpstr>Vulnerability 2: Data controlled by a user flowing into our trusted codebase</vt:lpstr>
      <vt:lpstr>Example: code injection</vt:lpstr>
      <vt:lpstr>Example: Cross-site scripting (XSS)</vt:lpstr>
      <vt:lpstr>Example: Cross-site scripting (2)</vt:lpstr>
      <vt:lpstr>Example: Cross-site scripting (3) </vt:lpstr>
      <vt:lpstr>A code injection attack (in Apache struts) cost Equifax $1.4 Billion</vt:lpstr>
      <vt:lpstr>The Log4J code injection vulnerability compromised many networks in 2021</vt:lpstr>
      <vt:lpstr>Mitigating against code injection attacks</vt:lpstr>
      <vt:lpstr>Vulnerability 3: Bad Authentication</vt:lpstr>
      <vt:lpstr>How does Amazon know that this request is coming from Alice?</vt:lpstr>
      <vt:lpstr>How does Alice know that this request is coming from Amazon?</vt:lpstr>
      <vt:lpstr>Public-Key Cryptography in a nutshell</vt:lpstr>
      <vt:lpstr>PKC uses locks and keys</vt:lpstr>
      <vt:lpstr>Avery uses this setup to securely sign their messages.</vt:lpstr>
      <vt:lpstr>This setup can be reversed so that anybody can send out a message that only Avery can read.</vt:lpstr>
      <vt:lpstr>SSL: A solution?</vt:lpstr>
      <vt:lpstr>Certificate Authorities associate public keys with real-world entities</vt:lpstr>
      <vt:lpstr>Certificate Authorities issue SSL Certificates</vt:lpstr>
      <vt:lpstr>Certificate Authorities are Implicitly Trusted</vt:lpstr>
      <vt:lpstr>What happens if a CA is compromised, and issues invalid certificates?</vt:lpstr>
      <vt:lpstr>You can do this for your website for free</vt:lpstr>
      <vt:lpstr>Other mitigations for access-control threats</vt:lpstr>
      <vt:lpstr>Vulnerability 4: Supply-Chain Attacks</vt:lpstr>
      <vt:lpstr>The software supply chain has many points of weakness</vt:lpstr>
      <vt:lpstr>Example: the eslint-scope attack (2018)</vt:lpstr>
      <vt:lpstr>This incident leveraged several small security failures </vt:lpstr>
      <vt:lpstr>Example: the SolarWinds attack (2020)</vt:lpstr>
      <vt:lpstr>This problem was recognized ages ago</vt:lpstr>
      <vt:lpstr>A 2021 NCSU/Microsoft found that many of the top 1% of npm packages had vulnerabilities</vt:lpstr>
      <vt:lpstr>Threat Mitigation: Process-based problems need process-based solutions</vt:lpstr>
      <vt:lpstr>Supply-chain risks include more than just software.</vt:lpstr>
      <vt:lpstr>Your suppliers' risks are your risks.</vt:lpstr>
      <vt:lpstr>Vulnerability 5: Failure to Apply Security Policy </vt:lpstr>
      <vt:lpstr>Other mitigations for access-control threats</vt:lpstr>
      <vt:lpstr>Outline of this lecture</vt:lpstr>
      <vt:lpstr>David Blank-Edelman (former head of Systems at Khoury)</vt:lpstr>
      <vt:lpstr>A security architecture must include a security culture</vt:lpstr>
      <vt:lpstr>Elements of a security culture</vt:lpstr>
      <vt:lpstr>Learning Objectives for this Module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title</dc:title>
  <dc:creator>Mitchell Wand</dc:creator>
  <cp:lastModifiedBy>Mitchell Wand</cp:lastModifiedBy>
  <cp:revision>157</cp:revision>
  <dcterms:created xsi:type="dcterms:W3CDTF">2021-01-07T15:19:22Z</dcterms:created>
  <dcterms:modified xsi:type="dcterms:W3CDTF">2023-11-06T03:37:03Z</dcterms:modified>
</cp:coreProperties>
</file>